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73"/>
  </p:handoutMasterIdLst>
  <p:sldIdLst>
    <p:sldId id="2304" r:id="rId3"/>
    <p:sldId id="2305" r:id="rId5"/>
    <p:sldId id="2306" r:id="rId6"/>
    <p:sldId id="2307" r:id="rId7"/>
    <p:sldId id="2308" r:id="rId8"/>
    <p:sldId id="2309" r:id="rId9"/>
    <p:sldId id="2310" r:id="rId10"/>
    <p:sldId id="2311" r:id="rId11"/>
    <p:sldId id="2312" r:id="rId12"/>
    <p:sldId id="2313" r:id="rId13"/>
    <p:sldId id="2314" r:id="rId14"/>
    <p:sldId id="2315" r:id="rId15"/>
    <p:sldId id="2316" r:id="rId16"/>
    <p:sldId id="2317" r:id="rId17"/>
    <p:sldId id="2318" r:id="rId18"/>
    <p:sldId id="2319" r:id="rId19"/>
    <p:sldId id="2320" r:id="rId20"/>
    <p:sldId id="2321" r:id="rId21"/>
    <p:sldId id="2220" r:id="rId22"/>
    <p:sldId id="2223" r:id="rId23"/>
    <p:sldId id="2224" r:id="rId24"/>
    <p:sldId id="2225" r:id="rId25"/>
    <p:sldId id="2226" r:id="rId26"/>
    <p:sldId id="2227" r:id="rId27"/>
    <p:sldId id="2228" r:id="rId28"/>
    <p:sldId id="2229" r:id="rId29"/>
    <p:sldId id="2230" r:id="rId30"/>
    <p:sldId id="2231" r:id="rId31"/>
    <p:sldId id="2232" r:id="rId32"/>
    <p:sldId id="2233" r:id="rId33"/>
    <p:sldId id="2265" r:id="rId34"/>
    <p:sldId id="2234" r:id="rId35"/>
    <p:sldId id="2235" r:id="rId36"/>
    <p:sldId id="2236" r:id="rId37"/>
    <p:sldId id="2237" r:id="rId38"/>
    <p:sldId id="947" r:id="rId39"/>
    <p:sldId id="2238" r:id="rId40"/>
    <p:sldId id="2221" r:id="rId41"/>
    <p:sldId id="2239" r:id="rId42"/>
    <p:sldId id="2240" r:id="rId43"/>
    <p:sldId id="2241" r:id="rId44"/>
    <p:sldId id="2242" r:id="rId45"/>
    <p:sldId id="2243" r:id="rId46"/>
    <p:sldId id="2244" r:id="rId47"/>
    <p:sldId id="2246" r:id="rId48"/>
    <p:sldId id="2247" r:id="rId49"/>
    <p:sldId id="2248" r:id="rId50"/>
    <p:sldId id="2249" r:id="rId51"/>
    <p:sldId id="2250" r:id="rId52"/>
    <p:sldId id="2251" r:id="rId53"/>
    <p:sldId id="2252" r:id="rId54"/>
    <p:sldId id="2253" r:id="rId55"/>
    <p:sldId id="2255" r:id="rId56"/>
    <p:sldId id="2254" r:id="rId57"/>
    <p:sldId id="2256" r:id="rId58"/>
    <p:sldId id="2258" r:id="rId59"/>
    <p:sldId id="2266" r:id="rId60"/>
    <p:sldId id="2268" r:id="rId61"/>
    <p:sldId id="2267" r:id="rId62"/>
    <p:sldId id="2269" r:id="rId63"/>
    <p:sldId id="2270" r:id="rId64"/>
    <p:sldId id="2271" r:id="rId65"/>
    <p:sldId id="2257" r:id="rId66"/>
    <p:sldId id="2261" r:id="rId67"/>
    <p:sldId id="2222" r:id="rId68"/>
    <p:sldId id="2262" r:id="rId69"/>
    <p:sldId id="2263" r:id="rId70"/>
    <p:sldId id="798" r:id="rId71"/>
    <p:sldId id="2158" r:id="rId72"/>
  </p:sldIdLst>
  <p:sldSz cx="12192000" cy="6858000"/>
  <p:notesSz cx="6858000" cy="9144000"/>
  <p:custDataLst>
    <p:tags r:id="rId7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zsh"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54C3F4"/>
    <a:srgbClr val="984378"/>
    <a:srgbClr val="FFFFFF"/>
    <a:srgbClr val="22304B"/>
    <a:srgbClr val="C77FAC"/>
    <a:srgbClr val="0062AC"/>
    <a:srgbClr val="ED6C00"/>
    <a:srgbClr val="E2287E"/>
    <a:srgbClr val="2CA738"/>
    <a:srgbClr val="5A28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62" autoAdjust="0"/>
    <p:restoredTop sz="65235" autoAdjust="0"/>
  </p:normalViewPr>
  <p:slideViewPr>
    <p:cSldViewPr snapToGrid="0">
      <p:cViewPr varScale="1">
        <p:scale>
          <a:sx n="106" d="100"/>
          <a:sy n="106" d="100"/>
        </p:scale>
        <p:origin x="4548" y="120"/>
      </p:cViewPr>
      <p:guideLst/>
    </p:cSldViewPr>
  </p:slideViewPr>
  <p:outlineViewPr>
    <p:cViewPr>
      <p:scale>
        <a:sx n="33" d="100"/>
        <a:sy n="33" d="100"/>
      </p:scale>
      <p:origin x="0" y="-11914"/>
    </p:cViewPr>
  </p:outlineViewPr>
  <p:notesTextViewPr>
    <p:cViewPr>
      <p:scale>
        <a:sx n="3" d="2"/>
        <a:sy n="3" d="2"/>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8" Type="http://schemas.openxmlformats.org/officeDocument/2006/relationships/tags" Target="tags/tag91.xml"/><Relationship Id="rId77" Type="http://schemas.openxmlformats.org/officeDocument/2006/relationships/commentAuthors" Target="commentAuthors.xml"/><Relationship Id="rId76" Type="http://schemas.openxmlformats.org/officeDocument/2006/relationships/tableStyles" Target="tableStyles.xml"/><Relationship Id="rId75" Type="http://schemas.openxmlformats.org/officeDocument/2006/relationships/viewProps" Target="viewProps.xml"/><Relationship Id="rId74" Type="http://schemas.openxmlformats.org/officeDocument/2006/relationships/presProps" Target="presProps.xml"/><Relationship Id="rId73" Type="http://schemas.openxmlformats.org/officeDocument/2006/relationships/handoutMaster" Target="handoutMasters/handoutMaster1.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EE64E-9A2D-4D02-BD46-DFCFC74B5EE4}"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D3604F-F5C7-412C-AE28-FF961BD94C8A}"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2100" b="0" i="0" cap="none" spc="0" dirty="0">
              <a:ln w="0"/>
              <a:effectLst>
                <a:outerShdw blurRad="38100" dist="19050" dir="2700000" algn="tl" rotWithShape="0">
                  <a:schemeClr val="dk1">
                    <a:alpha val="40000"/>
                  </a:schemeClr>
                </a:outerShdw>
              </a:effectLst>
            </a:endParaRPr>
          </a:p>
        </p:txBody>
      </p:sp>
      <p:sp>
        <p:nvSpPr>
          <p:cNvPr id="4" name="灯片编号占位符 3"/>
          <p:cNvSpPr>
            <a:spLocks noGrp="1"/>
          </p:cNvSpPr>
          <p:nvPr>
            <p:ph type="sldNum" sz="quarter" idx="10"/>
          </p:nvPr>
        </p:nvSpPr>
        <p:spPr/>
        <p:txBody>
          <a:bodyPr/>
          <a:lstStyle/>
          <a:p>
            <a:fld id="{8ED3604F-F5C7-412C-AE28-FF961BD94C8A}"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7388"/>
            <a:ext cx="6092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，给予第𝑚个弱分类器</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𝐺</m:t>
                        </m:r>
                      </m:e>
                      <m:sub>
                        <m:r>
                          <a:rPr lang="zh-CN" altLang="en-US" i="1" dirty="0">
                            <a:latin typeface="Cambria Math" panose="02040503050406030204" pitchFamily="18" charset="0"/>
                          </a:rPr>
                          <m:t>𝑚</m:t>
                        </m:r>
                      </m:sub>
                    </m:sSub>
                    <m:r>
                      <a:rPr lang="en-US" altLang="zh-CN" i="1" dirty="0">
                        <a:latin typeface="Cambria Math" panose="02040503050406030204" pitchFamily="18" charset="0"/>
                      </a:rPr>
                      <m:t>(</m:t>
                    </m:r>
                    <m:r>
                      <a:rPr lang="zh-CN" altLang="en-US" i="1" dirty="0">
                        <a:latin typeface="Cambria Math" panose="02040503050406030204" pitchFamily="18" charset="0"/>
                      </a:rPr>
                      <m:t>𝑥</m:t>
                    </m:r>
                    <m:r>
                      <a:rPr lang="en-US" altLang="zh-CN" i="1" dirty="0">
                        <a:latin typeface="Cambria Math" panose="02040503050406030204" pitchFamily="18" charset="0"/>
                      </a:rPr>
                      <m:t>)</m:t>
                    </m:r>
                  </m:oMath>
                </a14:m>
                <a:r>
                  <a:rPr lang="zh-CN" altLang="en-US" dirty="0"/>
                  <a:t>很低权重</a:t>
                </a:r>
                <a:endParaRPr lang="zh-CN" altLang="en-US" dirty="0"/>
              </a:p>
              <a:p>
                <a:endParaRPr lang="zh-CN" altLang="en-US" dirty="0"/>
              </a:p>
            </p:txBody>
          </p:sp>
        </mc:Choice>
        <mc:Fallback>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6125"/>
            <a:ext cx="6613525" cy="3721100"/>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由于本征维度的存在，带有维数灾难特色的数据集依然可以处理，因为相关维度实际上可使得许多问题</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如聚类分析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变得更加容易</a:t>
            </a:r>
            <a:endParaRPr lang="zh-CN" altLang="en-US"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1852551"/>
          </a:xfrm>
          <a:solidFill>
            <a:srgbClr val="0062AC"/>
          </a:solidFill>
        </p:spPr>
        <p:txBody>
          <a:bodyPr anchor="ctr"/>
          <a:lstStyle>
            <a:lvl1pPr algn="ctr">
              <a:defRPr sz="6000">
                <a:latin typeface="Arial" panose="020B0604020202020204" pitchFamily="34" charset="0"/>
                <a:cs typeface="Arial" panose="020B0604020202020204" pitchFamily="34" charset="0"/>
              </a:defRPr>
            </a:lvl1pPr>
          </a:lstStyle>
          <a:p>
            <a:r>
              <a:rPr lang="en-US" dirty="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4447" y="1"/>
            <a:ext cx="11797552" cy="669129"/>
          </a:xfrm>
          <a:noFill/>
        </p:spPr>
        <p:txBody>
          <a:bodyPr>
            <a:noAutofit/>
          </a:bodyPr>
          <a:lstStyle>
            <a:lvl1pPr>
              <a:defRPr sz="4000" b="1" baseline="0">
                <a:solidFill>
                  <a:schemeClr val="tx1"/>
                </a:solidFill>
                <a:latin typeface="Calibri" panose="020F0502020204030204" pitchFamily="34" charset="0"/>
                <a:ea typeface="黑体" panose="02010609060101010101" pitchFamily="49" charset="-122"/>
              </a:defRPr>
            </a:lvl1pPr>
          </a:lstStyle>
          <a:p>
            <a:r>
              <a:rPr lang="en-US" dirty="0"/>
              <a:t>Click to edit Master title style</a:t>
            </a:r>
            <a:endParaRPr lang="en-US" dirty="0"/>
          </a:p>
        </p:txBody>
      </p:sp>
      <p:sp>
        <p:nvSpPr>
          <p:cNvPr id="3" name="Content Placeholder 2"/>
          <p:cNvSpPr>
            <a:spLocks noGrp="1"/>
          </p:cNvSpPr>
          <p:nvPr>
            <p:ph idx="1"/>
          </p:nvPr>
        </p:nvSpPr>
        <p:spPr>
          <a:xfrm>
            <a:off x="394447" y="789709"/>
            <a:ext cx="11355295" cy="5790551"/>
          </a:xfrm>
        </p:spPr>
        <p:txBody>
          <a:bodyPr/>
          <a:lstStyle>
            <a:lvl1pPr>
              <a:lnSpc>
                <a:spcPct val="120000"/>
              </a:lnSpc>
              <a:defRPr sz="3200" b="1" i="0" baseline="0">
                <a:ea typeface="黑体" panose="02010609060101010101" pitchFamily="49" charset="-122"/>
              </a:defRPr>
            </a:lvl1pPr>
            <a:lvl2pPr>
              <a:lnSpc>
                <a:spcPct val="120000"/>
              </a:lnSpc>
              <a:defRPr sz="3000" b="0" i="0" baseline="0">
                <a:ea typeface="华文楷体" panose="02010600040101010101" pitchFamily="2" charset="-122"/>
              </a:defRPr>
            </a:lvl2pPr>
            <a:lvl3pPr>
              <a:lnSpc>
                <a:spcPct val="120000"/>
              </a:lnSpc>
              <a:defRPr sz="2800" b="0" i="0" baseline="0">
                <a:ea typeface="华文新魏" panose="02010800040101010101" pitchFamily="2" charset="-122"/>
              </a:defRPr>
            </a:lvl3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9" name="Line 1"/>
          <p:cNvSpPr>
            <a:spLocks noChangeShapeType="1"/>
          </p:cNvSpPr>
          <p:nvPr userDrawn="1"/>
        </p:nvSpPr>
        <p:spPr bwMode="auto">
          <a:xfrm>
            <a:off x="0" y="669131"/>
            <a:ext cx="12192000" cy="0"/>
          </a:xfrm>
          <a:prstGeom prst="line">
            <a:avLst/>
          </a:prstGeom>
          <a:noFill/>
          <a:ln w="25400">
            <a:solidFill>
              <a:srgbClr val="0062AC"/>
            </a:solidFill>
            <a:miter lim="800000"/>
          </a:ln>
          <a:effectLst/>
        </p:spPr>
        <p:txBody>
          <a:bodyPr/>
          <a:lstStyle/>
          <a:p>
            <a:pPr>
              <a:buFont typeface="Times New Roman" panose="02020603050405020304" pitchFamily="16" charset="0"/>
              <a:buNone/>
              <a:defRPr/>
            </a:pPr>
            <a:endParaRPr lang="en-GB">
              <a:latin typeface="Arial" panose="020B0604020202020204" pitchFamily="34" charset="0"/>
              <a:ea typeface="宋体" panose="02010600030101010101" pitchFamily="2"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extBox 9"/>
          <p:cNvSpPr txBox="1"/>
          <p:nvPr userDrawn="1"/>
        </p:nvSpPr>
        <p:spPr>
          <a:xfrm>
            <a:off x="11293947" y="6580997"/>
            <a:ext cx="898052" cy="306705"/>
          </a:xfrm>
          <a:prstGeom prst="rect">
            <a:avLst/>
          </a:prstGeom>
          <a:solidFill>
            <a:srgbClr val="ED6C00"/>
          </a:solid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sz="1400" dirty="0">
              <a:ln>
                <a:noFill/>
              </a:ln>
              <a:solidFill>
                <a:schemeClr val="bg1"/>
              </a:solidFill>
            </a:endParaRPr>
          </a:p>
        </p:txBody>
      </p:sp>
      <p:sp>
        <p:nvSpPr>
          <p:cNvPr id="2" name="Title Placeholder 1"/>
          <p:cNvSpPr>
            <a:spLocks noGrp="1"/>
          </p:cNvSpPr>
          <p:nvPr>
            <p:ph type="title"/>
          </p:nvPr>
        </p:nvSpPr>
        <p:spPr>
          <a:xfrm>
            <a:off x="0" y="1"/>
            <a:ext cx="11178636" cy="890648"/>
          </a:xfrm>
          <a:prstGeom prst="rect">
            <a:avLst/>
          </a:prstGeom>
          <a:solidFill>
            <a:srgbClr val="0062AC"/>
          </a:solidFill>
        </p:spPr>
        <p:txBody>
          <a:bodyPr vert="horz" lIns="91440" tIns="45720" rIns="91440" bIns="45720"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394447" y="991590"/>
            <a:ext cx="11355295" cy="5185373"/>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3" name="TextBox 12"/>
          <p:cNvSpPr txBox="1"/>
          <p:nvPr userDrawn="1"/>
        </p:nvSpPr>
        <p:spPr>
          <a:xfrm>
            <a:off x="3528060" y="6581140"/>
            <a:ext cx="7370233" cy="306705"/>
          </a:xfrm>
          <a:prstGeom prst="rect">
            <a:avLst/>
          </a:prstGeom>
          <a:solidFill>
            <a:schemeClr val="accent5">
              <a:lumMod val="75000"/>
            </a:schemeClr>
          </a:solid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400" b="0" dirty="0">
                <a:solidFill>
                  <a:schemeClr val="bg1"/>
                </a:solidFill>
              </a:rPr>
              <a:t>《</a:t>
            </a:r>
            <a:r>
              <a:rPr lang="zh-CN" altLang="en-US" sz="1400" b="0" dirty="0">
                <a:solidFill>
                  <a:schemeClr val="bg1"/>
                </a:solidFill>
              </a:rPr>
              <a:t>人工智能导论</a:t>
            </a:r>
            <a:r>
              <a:rPr lang="en-US" altLang="zh-CN" sz="1400" b="0" dirty="0">
                <a:solidFill>
                  <a:schemeClr val="bg1"/>
                </a:solidFill>
              </a:rPr>
              <a:t>》</a:t>
            </a:r>
            <a:r>
              <a:rPr lang="zh-CN" altLang="en-US" sz="1400" b="0" dirty="0">
                <a:solidFill>
                  <a:schemeClr val="bg1"/>
                </a:solidFill>
              </a:rPr>
              <a:t>本科生课程，教材</a:t>
            </a:r>
            <a:r>
              <a:rPr lang="en-US" altLang="zh-CN" sz="1400" b="0" dirty="0">
                <a:solidFill>
                  <a:schemeClr val="bg1"/>
                </a:solidFill>
              </a:rPr>
              <a:t>《</a:t>
            </a:r>
            <a:r>
              <a:rPr lang="zh-CN" altLang="en-US" sz="1400" b="0" dirty="0">
                <a:solidFill>
                  <a:schemeClr val="bg1"/>
                </a:solidFill>
              </a:rPr>
              <a:t>人工智能导论：模型与算法</a:t>
            </a:r>
            <a:r>
              <a:rPr lang="en-US" altLang="zh-CN" sz="1400" b="0" dirty="0">
                <a:solidFill>
                  <a:schemeClr val="bg1"/>
                </a:solidFill>
              </a:rPr>
              <a:t>》</a:t>
            </a:r>
            <a:endParaRPr lang="zh-CN" altLang="en-US" sz="1400" b="0" dirty="0">
              <a:solidFill>
                <a:schemeClr val="bg1"/>
              </a:solidFill>
            </a:endParaRPr>
          </a:p>
        </p:txBody>
      </p:sp>
      <p:sp>
        <p:nvSpPr>
          <p:cNvPr id="14" name="TextBox 13"/>
          <p:cNvSpPr txBox="1"/>
          <p:nvPr userDrawn="1"/>
        </p:nvSpPr>
        <p:spPr>
          <a:xfrm>
            <a:off x="0" y="6581140"/>
            <a:ext cx="3528060" cy="306705"/>
          </a:xfrm>
          <a:prstGeom prst="rect">
            <a:avLst/>
          </a:prstGeom>
          <a:solidFill>
            <a:schemeClr val="accent1">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solidFill>
                <a:effectLst/>
                <a:uLnTx/>
                <a:uFillTx/>
                <a:latin typeface="+mn-lt"/>
                <a:ea typeface="+mn-ea"/>
                <a:cs typeface="+mn-cs"/>
              </a:rPr>
              <a:t>程明明</a:t>
            </a:r>
            <a:r>
              <a:rPr kumimoji="0" lang="en-US" altLang="zh-CN" sz="1400" b="0" i="0" u="none" strike="noStrike" kern="1200" cap="none" spc="0" normalizeH="0" baseline="0" noProof="0" dirty="0">
                <a:ln>
                  <a:noFill/>
                </a:ln>
                <a:solidFill>
                  <a:schemeClr val="bg1"/>
                </a:solidFill>
                <a:effectLst/>
                <a:uLnTx/>
                <a:uFillTx/>
                <a:latin typeface="+mn-lt"/>
                <a:ea typeface="+mn-ea"/>
                <a:cs typeface="+mn-cs"/>
              </a:rPr>
              <a:t>, http://mmcheng.net</a:t>
            </a:r>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
        <p:nvSpPr>
          <p:cNvPr id="12" name="TextBox 11"/>
          <p:cNvSpPr txBox="1"/>
          <p:nvPr userDrawn="1"/>
        </p:nvSpPr>
        <p:spPr>
          <a:xfrm>
            <a:off x="10898293" y="6581140"/>
            <a:ext cx="1292860" cy="306705"/>
          </a:xfrm>
          <a:prstGeom prst="rect">
            <a:avLst/>
          </a:prstGeom>
          <a:solidFill>
            <a:schemeClr val="accent5">
              <a:lumMod val="50000"/>
            </a:schemeClr>
          </a:solidFill>
        </p:spPr>
        <p:txBody>
          <a:bodyPr wrap="square" rtlCol="0">
            <a:spAutoFit/>
          </a:bodyPr>
          <a:lstStyle/>
          <a:p>
            <a:pPr algn="ctr"/>
            <a:fld id="{C603BFBC-EF15-48A5-8249-0FEAC4BE5DBB}" type="slidenum">
              <a:rPr lang="en-US" sz="1400" smtClean="0">
                <a:solidFill>
                  <a:schemeClr val="bg1"/>
                </a:solidFill>
              </a:rPr>
            </a:fld>
            <a:endParaRPr lang="en-US" sz="14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lvl1pPr algn="l" defTabSz="914400" rtl="0" eaLnBrk="1" latinLnBrk="0" hangingPunct="1">
        <a:lnSpc>
          <a:spcPct val="90000"/>
        </a:lnSpc>
        <a:spcBef>
          <a:spcPct val="0"/>
        </a:spcBef>
        <a:buNone/>
        <a:defRPr sz="4400" kern="120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5" Type="http://schemas.openxmlformats.org/officeDocument/2006/relationships/slideLayout" Target="../slideLayouts/slideLayout3.xml"/><Relationship Id="rId14" Type="http://schemas.openxmlformats.org/officeDocument/2006/relationships/tags" Target="../tags/tag14.xml"/><Relationship Id="rId13" Type="http://schemas.openxmlformats.org/officeDocument/2006/relationships/image" Target="../media/image1.png"/><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www.amazon.com/Boosting-Foundations-Algorithms-Adaptive-Computation/dp/0262017180" TargetMode="External"/><Relationship Id="rId1" Type="http://schemas.openxmlformats.org/officeDocument/2006/relationships/image" Target="../media/image24.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tags" Target="../tags/tag22.xml"/><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1" Type="http://schemas.openxmlformats.org/officeDocument/2006/relationships/slideLayout" Target="../slideLayouts/slideLayout3.xml"/><Relationship Id="rId20" Type="http://schemas.openxmlformats.org/officeDocument/2006/relationships/tags" Target="../tags/tag33.xml"/><Relationship Id="rId2" Type="http://schemas.openxmlformats.org/officeDocument/2006/relationships/tags" Target="../tags/tag16.xml"/><Relationship Id="rId19" Type="http://schemas.openxmlformats.org/officeDocument/2006/relationships/image" Target="../media/image1.png"/><Relationship Id="rId18" Type="http://schemas.openxmlformats.org/officeDocument/2006/relationships/tags" Target="../tags/tag32.xml"/><Relationship Id="rId17" Type="http://schemas.openxmlformats.org/officeDocument/2006/relationships/tags" Target="../tags/tag31.xml"/><Relationship Id="rId16" Type="http://schemas.openxmlformats.org/officeDocument/2006/relationships/tags" Target="../tags/tag30.xml"/><Relationship Id="rId15" Type="http://schemas.openxmlformats.org/officeDocument/2006/relationships/tags" Target="../tags/tag29.xml"/><Relationship Id="rId14" Type="http://schemas.openxmlformats.org/officeDocument/2006/relationships/tags" Target="../tags/tag28.xml"/><Relationship Id="rId13" Type="http://schemas.openxmlformats.org/officeDocument/2006/relationships/tags" Target="../tags/tag27.xml"/><Relationship Id="rId12" Type="http://schemas.openxmlformats.org/officeDocument/2006/relationships/tags" Target="../tags/tag26.xml"/><Relationship Id="rId11" Type="http://schemas.openxmlformats.org/officeDocument/2006/relationships/tags" Target="../tags/tag25.xml"/><Relationship Id="rId10" Type="http://schemas.openxmlformats.org/officeDocument/2006/relationships/tags" Target="../tags/tag24.xml"/><Relationship Id="rId1" Type="http://schemas.openxmlformats.org/officeDocument/2006/relationships/tags" Target="../tags/tag15.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9" Type="http://schemas.openxmlformats.org/officeDocument/2006/relationships/tags" Target="../tags/tag42.xml"/><Relationship Id="rId8" Type="http://schemas.openxmlformats.org/officeDocument/2006/relationships/tags" Target="../tags/tag41.xml"/><Relationship Id="rId7" Type="http://schemas.openxmlformats.org/officeDocument/2006/relationships/tags" Target="../tags/tag40.xml"/><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tags" Target="../tags/tag36.xml"/><Relationship Id="rId23" Type="http://schemas.openxmlformats.org/officeDocument/2006/relationships/slideLayout" Target="../slideLayouts/slideLayout3.xml"/><Relationship Id="rId22" Type="http://schemas.openxmlformats.org/officeDocument/2006/relationships/tags" Target="../tags/tag54.xml"/><Relationship Id="rId21" Type="http://schemas.openxmlformats.org/officeDocument/2006/relationships/image" Target="../media/image1.png"/><Relationship Id="rId20" Type="http://schemas.openxmlformats.org/officeDocument/2006/relationships/tags" Target="../tags/tag53.xml"/><Relationship Id="rId2" Type="http://schemas.openxmlformats.org/officeDocument/2006/relationships/tags" Target="../tags/tag35.xml"/><Relationship Id="rId19" Type="http://schemas.openxmlformats.org/officeDocument/2006/relationships/tags" Target="../tags/tag52.xml"/><Relationship Id="rId18" Type="http://schemas.openxmlformats.org/officeDocument/2006/relationships/tags" Target="../tags/tag51.xml"/><Relationship Id="rId17" Type="http://schemas.openxmlformats.org/officeDocument/2006/relationships/tags" Target="../tags/tag50.xml"/><Relationship Id="rId16" Type="http://schemas.openxmlformats.org/officeDocument/2006/relationships/tags" Target="../tags/tag49.xml"/><Relationship Id="rId15" Type="http://schemas.openxmlformats.org/officeDocument/2006/relationships/tags" Target="../tags/tag48.xml"/><Relationship Id="rId14" Type="http://schemas.openxmlformats.org/officeDocument/2006/relationships/tags" Target="../tags/tag47.xml"/><Relationship Id="rId13" Type="http://schemas.openxmlformats.org/officeDocument/2006/relationships/tags" Target="../tags/tag46.xml"/><Relationship Id="rId12" Type="http://schemas.openxmlformats.org/officeDocument/2006/relationships/tags" Target="../tags/tag45.xml"/><Relationship Id="rId11" Type="http://schemas.openxmlformats.org/officeDocument/2006/relationships/tags" Target="../tags/tag44.xml"/><Relationship Id="rId10" Type="http://schemas.openxmlformats.org/officeDocument/2006/relationships/tags" Target="../tags/tag43.xml"/><Relationship Id="rId1" Type="http://schemas.openxmlformats.org/officeDocument/2006/relationships/tags" Target="../tags/tag34.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45.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5.xml.rels><?xml version="1.0" encoding="UTF-8" standalone="yes"?>
<Relationships xmlns="http://schemas.openxmlformats.org/package/2006/relationships"><Relationship Id="rId9" Type="http://schemas.openxmlformats.org/officeDocument/2006/relationships/tags" Target="../tags/tag62.xml"/><Relationship Id="rId8" Type="http://schemas.openxmlformats.org/officeDocument/2006/relationships/tags" Target="../tags/tag61.xml"/><Relationship Id="rId7" Type="http://schemas.openxmlformats.org/officeDocument/2006/relationships/tags" Target="../tags/tag60.xml"/><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image" Target="../media/image2.png"/><Relationship Id="rId13" Type="http://schemas.openxmlformats.org/officeDocument/2006/relationships/slideLayout" Target="../slideLayouts/slideLayout3.xml"/><Relationship Id="rId12" Type="http://schemas.openxmlformats.org/officeDocument/2006/relationships/tags" Target="../tags/tag63.xml"/><Relationship Id="rId11" Type="http://schemas.openxmlformats.org/officeDocument/2006/relationships/image" Target="../media/image3.png"/><Relationship Id="rId10" Type="http://schemas.openxmlformats.org/officeDocument/2006/relationships/image" Target="../media/image1.png"/><Relationship Id="rId1" Type="http://schemas.openxmlformats.org/officeDocument/2006/relationships/tags" Target="../tags/tag55.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2.png"/><Relationship Id="rId1" Type="http://schemas.openxmlformats.org/officeDocument/2006/relationships/image" Target="../media/image51.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image" Target="../media/image5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6.emf"/><Relationship Id="rId1" Type="http://schemas.openxmlformats.org/officeDocument/2006/relationships/image" Target="../media/image55.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9.png"/><Relationship Id="rId1" Type="http://schemas.openxmlformats.org/officeDocument/2006/relationships/image" Target="../media/image58.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58.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6.xml.rels><?xml version="1.0" encoding="UTF-8" standalone="yes"?>
<Relationships xmlns="http://schemas.openxmlformats.org/package/2006/relationships"><Relationship Id="rId9" Type="http://schemas.openxmlformats.org/officeDocument/2006/relationships/tags" Target="../tags/tag71.xml"/><Relationship Id="rId8" Type="http://schemas.openxmlformats.org/officeDocument/2006/relationships/tags" Target="../tags/tag70.xml"/><Relationship Id="rId7" Type="http://schemas.openxmlformats.org/officeDocument/2006/relationships/tags" Target="../tags/tag69.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image" Target="../media/image4.png"/><Relationship Id="rId2" Type="http://schemas.openxmlformats.org/officeDocument/2006/relationships/tags" Target="../tags/tag65.xml"/><Relationship Id="rId13" Type="http://schemas.openxmlformats.org/officeDocument/2006/relationships/slideLayout" Target="../slideLayouts/slideLayout3.xml"/><Relationship Id="rId12" Type="http://schemas.openxmlformats.org/officeDocument/2006/relationships/tags" Target="../tags/tag73.xml"/><Relationship Id="rId11" Type="http://schemas.openxmlformats.org/officeDocument/2006/relationships/image" Target="../media/image1.png"/><Relationship Id="rId10" Type="http://schemas.openxmlformats.org/officeDocument/2006/relationships/tags" Target="../tags/tag72.xml"/><Relationship Id="rId1" Type="http://schemas.openxmlformats.org/officeDocument/2006/relationships/tags" Target="../tags/tag64.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68.png"/><Relationship Id="rId1" Type="http://schemas.openxmlformats.org/officeDocument/2006/relationships/image" Target="../media/image67.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0.png"/><Relationship Id="rId1" Type="http://schemas.openxmlformats.org/officeDocument/2006/relationships/image" Target="../media/image69.png"/></Relationships>
</file>

<file path=ppt/slides/_rels/slide64.xml.rels><?xml version="1.0" encoding="UTF-8" standalone="yes"?>
<Relationships xmlns="http://schemas.openxmlformats.org/package/2006/relationships"><Relationship Id="rId9" Type="http://schemas.openxmlformats.org/officeDocument/2006/relationships/tags" Target="../tags/tag82.xml"/><Relationship Id="rId8" Type="http://schemas.openxmlformats.org/officeDocument/2006/relationships/tags" Target="../tags/tag81.xml"/><Relationship Id="rId7" Type="http://schemas.openxmlformats.org/officeDocument/2006/relationships/tags" Target="../tags/tag80.xml"/><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tags" Target="../tags/tag77.xml"/><Relationship Id="rId3" Type="http://schemas.openxmlformats.org/officeDocument/2006/relationships/tags" Target="../tags/tag76.xml"/><Relationship Id="rId21" Type="http://schemas.openxmlformats.org/officeDocument/2006/relationships/slideLayout" Target="../slideLayouts/slideLayout3.xml"/><Relationship Id="rId20" Type="http://schemas.openxmlformats.org/officeDocument/2006/relationships/tags" Target="../tags/tag90.xml"/><Relationship Id="rId2" Type="http://schemas.openxmlformats.org/officeDocument/2006/relationships/tags" Target="../tags/tag75.xml"/><Relationship Id="rId19" Type="http://schemas.openxmlformats.org/officeDocument/2006/relationships/image" Target="../media/image1.png"/><Relationship Id="rId18" Type="http://schemas.openxmlformats.org/officeDocument/2006/relationships/tags" Target="../tags/tag89.xml"/><Relationship Id="rId17" Type="http://schemas.openxmlformats.org/officeDocument/2006/relationships/tags" Target="../tags/tag88.xml"/><Relationship Id="rId16" Type="http://schemas.openxmlformats.org/officeDocument/2006/relationships/tags" Target="../tags/tag87.xml"/><Relationship Id="rId15" Type="http://schemas.openxmlformats.org/officeDocument/2006/relationships/tags" Target="../tags/tag86.xml"/><Relationship Id="rId14" Type="http://schemas.openxmlformats.org/officeDocument/2006/relationships/tags" Target="../tags/tag85.xml"/><Relationship Id="rId13" Type="http://schemas.openxmlformats.org/officeDocument/2006/relationships/tags" Target="../tags/tag84.xml"/><Relationship Id="rId12" Type="http://schemas.openxmlformats.org/officeDocument/2006/relationships/image" Target="../media/image72.png"/><Relationship Id="rId11" Type="http://schemas.openxmlformats.org/officeDocument/2006/relationships/image" Target="../media/image71.png"/><Relationship Id="rId10" Type="http://schemas.openxmlformats.org/officeDocument/2006/relationships/tags" Target="../tags/tag83.xml"/><Relationship Id="rId1" Type="http://schemas.openxmlformats.org/officeDocument/2006/relationships/tags" Target="../tags/tag7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5.emf"/><Relationship Id="rId1" Type="http://schemas.openxmlformats.org/officeDocument/2006/relationships/image" Target="../media/image74.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76.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810" y="2"/>
            <a:ext cx="12200255" cy="1909010"/>
          </a:xfrm>
        </p:spPr>
        <p:txBody>
          <a:bodyPr>
            <a:normAutofit/>
          </a:bodyPr>
          <a:lstStyle/>
          <a:p>
            <a:pPr>
              <a:spcAft>
                <a:spcPts val="0"/>
              </a:spcAft>
            </a:pPr>
            <a:r>
              <a:rPr lang="zh-CN" altLang="en-US" sz="8000" b="1" dirty="0">
                <a:ln w="0"/>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ea"/>
              </a:rPr>
              <a:t>监督学习</a:t>
            </a:r>
            <a:r>
              <a:rPr lang="en-US" altLang="zh-CN" sz="8000" b="1" dirty="0">
                <a:ln w="0"/>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ea"/>
              </a:rPr>
              <a:t>2</a:t>
            </a:r>
            <a:endParaRPr lang="en-US" altLang="zh-CN" sz="8000" b="1" dirty="0">
              <a:ln w="0"/>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ea"/>
            </a:endParaRPr>
          </a:p>
        </p:txBody>
      </p:sp>
      <p:sp>
        <p:nvSpPr>
          <p:cNvPr id="5" name="Subtitle 2"/>
          <p:cNvSpPr txBox="1"/>
          <p:nvPr/>
        </p:nvSpPr>
        <p:spPr>
          <a:xfrm>
            <a:off x="1794510" y="2217442"/>
            <a:ext cx="8602980" cy="242311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1350"/>
              </a:spcBef>
              <a:spcAft>
                <a:spcPts val="0"/>
              </a:spcAft>
            </a:pPr>
            <a:r>
              <a:rPr lang="zh-CN" altLang="en-US" sz="4800" dirty="0">
                <a:ln w="0"/>
                <a:effectLst>
                  <a:outerShdw blurRad="38100" dist="19050" dir="2700000" algn="tl" rotWithShape="0">
                    <a:schemeClr val="dk1">
                      <a:alpha val="40000"/>
                    </a:schemeClr>
                  </a:outerShdw>
                </a:effectLst>
                <a:ea typeface="华文楷体" panose="02010600040101010101" pitchFamily="2" charset="-122"/>
              </a:rPr>
              <a:t>主讲：郭春乐、刘夏雷</a:t>
            </a:r>
            <a:endParaRPr lang="en-US" altLang="zh-CN" sz="4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spcAft>
                <a:spcPts val="0"/>
              </a:spcAft>
            </a:pPr>
            <a:r>
              <a:rPr lang="zh-CN" altLang="en-US" sz="4800" dirty="0">
                <a:ln w="0"/>
                <a:effectLst>
                  <a:outerShdw blurRad="38100" dist="19050" dir="2700000" algn="tl" rotWithShape="0">
                    <a:schemeClr val="dk1">
                      <a:alpha val="40000"/>
                    </a:schemeClr>
                  </a:outerShdw>
                </a:effectLst>
                <a:ea typeface="华文楷体" panose="02010600040101010101" pitchFamily="2" charset="-122"/>
              </a:rPr>
              <a:t>南开大学计算机学院</a:t>
            </a:r>
            <a:endParaRPr lang="en-US" altLang="zh-CN" sz="4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r>
              <a:rPr lang="en-US" altLang="zh-CN" sz="4800" dirty="0">
                <a:ln w="0"/>
                <a:effectLst>
                  <a:outerShdw blurRad="38100" dist="19050" dir="2700000" algn="tl" rotWithShape="0">
                    <a:schemeClr val="dk1">
                      <a:alpha val="40000"/>
                    </a:schemeClr>
                  </a:outerShdw>
                </a:effectLst>
                <a:ea typeface="华文楷体" panose="02010600040101010101" pitchFamily="2" charset="-122"/>
              </a:rPr>
              <a:t> </a:t>
            </a:r>
            <a:endParaRPr lang="en-US" altLang="zh-CN" sz="4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1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1800" dirty="0">
              <a:ln w="0"/>
              <a:effectLst>
                <a:outerShdw blurRad="38100" dist="19050" dir="2700000" algn="tl" rotWithShape="0">
                  <a:schemeClr val="dk1">
                    <a:alpha val="40000"/>
                  </a:schemeClr>
                </a:outerShdw>
              </a:effectLst>
              <a:ea typeface="华文楷体" panose="02010600040101010101" pitchFamily="2" charset="-122"/>
            </a:endParaRPr>
          </a:p>
        </p:txBody>
      </p:sp>
      <p:sp>
        <p:nvSpPr>
          <p:cNvPr id="4" name="Subtitle 2"/>
          <p:cNvSpPr txBox="1"/>
          <p:nvPr/>
        </p:nvSpPr>
        <p:spPr>
          <a:xfrm>
            <a:off x="632258" y="5163519"/>
            <a:ext cx="11036969" cy="6420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1350"/>
              </a:spcBef>
              <a:spcAft>
                <a:spcPts val="0"/>
              </a:spcAft>
            </a:pPr>
            <a:r>
              <a:rPr lang="zh-CN" altLang="en-US" sz="3600" dirty="0">
                <a:ln w="0"/>
                <a:effectLst>
                  <a:outerShdw blurRad="38100" dist="19050" dir="2700000" algn="tl" rotWithShape="0">
                    <a:schemeClr val="dk1">
                      <a:alpha val="40000"/>
                    </a:schemeClr>
                  </a:outerShdw>
                </a:effectLst>
                <a:ea typeface="华文楷体" panose="02010600040101010101" pitchFamily="2" charset="-122"/>
              </a:rPr>
              <a:t>致谢：本课件主要内容来自浙江大学吴飞教授、</a:t>
            </a:r>
            <a:endParaRPr lang="zh-CN" altLang="en-US"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r>
              <a:rPr lang="zh-CN" altLang="en-US" sz="3600" dirty="0">
                <a:ln w="0"/>
                <a:effectLst>
                  <a:outerShdw blurRad="38100" dist="19050" dir="2700000" algn="tl" rotWithShape="0">
                    <a:schemeClr val="dk1">
                      <a:alpha val="40000"/>
                    </a:schemeClr>
                  </a:outerShdw>
                </a:effectLst>
                <a:ea typeface="华文楷体" panose="02010600040101010101" pitchFamily="2" charset="-122"/>
              </a:rPr>
              <a:t>南开大学程明明教授</a:t>
            </a:r>
            <a:endParaRPr lang="en-US" altLang="zh-CN"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1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1800" dirty="0">
              <a:ln w="0"/>
              <a:effectLst>
                <a:outerShdw blurRad="38100" dist="19050" dir="2700000" algn="tl" rotWithShape="0">
                  <a:schemeClr val="dk1">
                    <a:alpha val="40000"/>
                  </a:schemeClr>
                </a:outerShdw>
              </a:effectLst>
              <a:ea typeface="华文楷体" panose="0201060004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075445" y="2537957"/>
            <a:ext cx="6348524" cy="4026322"/>
          </a:xfrm>
          <a:prstGeom prst="rect">
            <a:avLst/>
          </a:prstGeom>
          <a:noFill/>
          <a:ln>
            <a:noFill/>
          </a:ln>
        </p:spPr>
      </p:pic>
      <p:sp>
        <p:nvSpPr>
          <p:cNvPr id="2" name="标题 1"/>
          <p:cNvSpPr>
            <a:spLocks noGrp="1"/>
          </p:cNvSpPr>
          <p:nvPr>
            <p:ph type="title"/>
          </p:nvPr>
        </p:nvSpPr>
        <p:spPr/>
        <p:txBody>
          <a:bodyPr/>
          <a:lstStyle/>
          <a:p>
            <a:r>
              <a:rPr lang="zh-CN" altLang="en-US" dirty="0"/>
              <a:t>线性区别分析：二分类问题</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a:t>先来看</a:t>
                </a:r>
                <a14:m>
                  <m:oMath xmlns:m="http://schemas.openxmlformats.org/officeDocument/2006/math">
                    <m:r>
                      <a:rPr lang="zh-CN" altLang="en-US" i="1" dirty="0" smtClean="0">
                        <a:latin typeface="Cambria Math" panose="02040503050406030204" pitchFamily="18" charset="0"/>
                      </a:rPr>
                      <m:t>𝐾</m:t>
                    </m:r>
                    <m:r>
                      <a:rPr lang="en-US" altLang="zh-CN" i="1" dirty="0">
                        <a:latin typeface="Cambria Math" panose="02040503050406030204" pitchFamily="18" charset="0"/>
                      </a:rPr>
                      <m:t>=</m:t>
                    </m:r>
                    <m:r>
                      <a:rPr lang="en-US" altLang="zh-CN" i="1" dirty="0">
                        <a:latin typeface="Cambria Math" panose="02040503050406030204" pitchFamily="18" charset="0"/>
                      </a:rPr>
                      <m:t>2</m:t>
                    </m:r>
                  </m:oMath>
                </a14:m>
                <a:r>
                  <a:rPr lang="zh-CN" altLang="en-US" dirty="0"/>
                  <a:t>的情况：训练样本归属于</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𝒞</m:t>
                        </m:r>
                      </m:e>
                      <m:sub>
                        <m:r>
                          <a:rPr lang="en-US" altLang="zh-CN" i="1" dirty="0">
                            <a:latin typeface="Cambria Math" panose="02040503050406030204" pitchFamily="18" charset="0"/>
                          </a:rPr>
                          <m:t>1</m:t>
                        </m:r>
                      </m:sub>
                    </m:sSub>
                  </m:oMath>
                </a14:m>
                <a:r>
                  <a:rPr lang="zh-CN" altLang="en-US" dirty="0"/>
                  <a:t>或</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𝒞</m:t>
                        </m:r>
                      </m:e>
                      <m:sub>
                        <m:r>
                          <a:rPr lang="en-US" altLang="zh-CN" i="1" dirty="0">
                            <a:latin typeface="Cambria Math" panose="02040503050406030204" pitchFamily="18" charset="0"/>
                          </a:rPr>
                          <m:t>2</m:t>
                        </m:r>
                      </m:sub>
                    </m:sSub>
                  </m:oMath>
                </a14:m>
                <a:r>
                  <a:rPr lang="zh-CN" altLang="en-US" dirty="0"/>
                  <a:t>两个类别</a:t>
                </a:r>
                <a:endParaRPr lang="en-US" altLang="zh-CN" dirty="0"/>
              </a:p>
              <a:p>
                <a:pPr lvl="1"/>
                <a:r>
                  <a:rPr lang="zh-CN" altLang="en-US" dirty="0"/>
                  <a:t>过如下的线性函数投影到一维空间上（其中</a:t>
                </a:r>
                <a14:m>
                  <m:oMath xmlns:m="http://schemas.openxmlformats.org/officeDocument/2006/math">
                    <m:r>
                      <a:rPr lang="zh-CN" altLang="en-US" i="1" dirty="0">
                        <a:latin typeface="Cambria Math" panose="02040503050406030204" pitchFamily="18" charset="0"/>
                      </a:rPr>
                      <m:t>𝒘</m:t>
                    </m:r>
                    <m:r>
                      <a:rPr lang="zh-CN" altLang="en-US"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ℝ</m:t>
                        </m:r>
                      </m:e>
                      <m:sup>
                        <m:r>
                          <a:rPr lang="zh-CN" altLang="en-US" i="1" dirty="0">
                            <a:latin typeface="Cambria Math" panose="02040503050406030204" pitchFamily="18" charset="0"/>
                          </a:rPr>
                          <m:t>𝑛</m:t>
                        </m:r>
                      </m:sup>
                    </m:sSup>
                    <m:r>
                      <a:rPr lang="zh-CN" altLang="en-US" i="1" dirty="0">
                        <a:latin typeface="Cambria Math" panose="02040503050406030204" pitchFamily="18" charset="0"/>
                      </a:rPr>
                      <m:t> </m:t>
                    </m:r>
                  </m:oMath>
                </a14:m>
                <a:r>
                  <a:rPr lang="zh-CN" altLang="en-US" dirty="0"/>
                  <a:t>）</a:t>
                </a:r>
                <a:endParaRPr lang="en-US" altLang="zh-CN" dirty="0"/>
              </a:p>
              <a:p>
                <a:pPr marL="0" indent="0">
                  <a:buNone/>
                </a:pPr>
                <a14:m>
                  <m:oMathPara xmlns:m="http://schemas.openxmlformats.org/officeDocument/2006/math">
                    <m:oMathParaPr>
                      <m:jc m:val="centerGroup"/>
                    </m:oMathParaPr>
                    <m:oMath xmlns:m="http://schemas.openxmlformats.org/officeDocument/2006/math">
                      <m:r>
                        <a:rPr lang="zh-CN" altLang="en-US" i="1" dirty="0" smtClean="0">
                          <a:latin typeface="Cambria Math" panose="02040503050406030204" pitchFamily="18" charset="0"/>
                        </a:rPr>
                        <m:t>𝑦</m:t>
                      </m:r>
                      <m:r>
                        <a:rPr lang="en-US" altLang="zh-CN" i="1" dirty="0">
                          <a:latin typeface="Cambria Math" panose="02040503050406030204" pitchFamily="18" charset="0"/>
                        </a:rPr>
                        <m:t>(</m:t>
                      </m:r>
                      <m:r>
                        <a:rPr lang="zh-CN" altLang="en-US" i="1" dirty="0">
                          <a:latin typeface="Cambria Math" panose="02040503050406030204" pitchFamily="18" charset="0"/>
                        </a:rPr>
                        <m:t>𝒙</m:t>
                      </m:r>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zh-CN" altLang="en-US" i="1" dirty="0">
                              <a:latin typeface="Cambria Math" panose="02040503050406030204" pitchFamily="18" charset="0"/>
                            </a:rPr>
                            <m:t>𝒘</m:t>
                          </m:r>
                        </m:e>
                        <m:sup>
                          <m:r>
                            <a:rPr lang="zh-CN" altLang="en-US" i="1" dirty="0">
                              <a:latin typeface="Cambria Math" panose="02040503050406030204" pitchFamily="18" charset="0"/>
                            </a:rPr>
                            <m:t>𝑇</m:t>
                          </m:r>
                        </m:sup>
                      </m:sSup>
                      <m:r>
                        <a:rPr lang="zh-CN" altLang="en-US" i="1" dirty="0">
                          <a:latin typeface="Cambria Math" panose="02040503050406030204" pitchFamily="18" charset="0"/>
                        </a:rPr>
                        <m:t>𝒙</m:t>
                      </m:r>
                      <m:r>
                        <a:rPr lang="zh-CN" altLang="en-US" i="1" dirty="0">
                          <a:latin typeface="Cambria Math" panose="02040503050406030204" pitchFamily="18" charset="0"/>
                        </a:rPr>
                        <m:t> </m:t>
                      </m:r>
                    </m:oMath>
                  </m:oMathPara>
                </a14:m>
                <a:endParaRPr lang="en-US" altLang="zh-CN"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l="-1" t="-7" r="3" b="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106278" y="3483337"/>
                <a:ext cx="5257337" cy="1661289"/>
              </a:xfrm>
              <a:prstGeom prst="rect">
                <a:avLst/>
              </a:prstGeom>
              <a:noFill/>
            </p:spPr>
            <p:txBody>
              <a:bodyPr wrap="none" rtlCol="0">
                <a:spAutoFit/>
              </a:bodyPr>
              <a:lstStyle/>
              <a:p>
                <a:pPr indent="266700">
                  <a:lnSpc>
                    <a:spcPct val="150000"/>
                  </a:lnSpc>
                  <a:spcBef>
                    <a:spcPts val="1000"/>
                  </a:spcBef>
                  <a:spcAft>
                    <a:spcPts val="300"/>
                  </a:spcAft>
                </a:pPr>
                <a:r>
                  <a:rPr lang="zh-CN" altLang="en-US" sz="3200" dirty="0">
                    <a:latin typeface="等线" panose="02010600030101010101" pitchFamily="2" charset="-122"/>
                    <a:ea typeface="等线" panose="02010600030101010101" pitchFamily="2" charset="-122"/>
                    <a:cs typeface="Times New Roman" panose="02020603050405020304" pitchFamily="16" charset="0"/>
                  </a:rPr>
                  <a:t>节点</a:t>
                </a:r>
                <a14:m>
                  <m:oMath xmlns:m="http://schemas.openxmlformats.org/officeDocument/2006/math">
                    <m:d>
                      <m:dPr>
                        <m:ctrlPr>
                          <a:rPr lang="en-US" altLang="zh-CN" sz="3200" b="0" i="1" dirty="0" smtClean="0">
                            <a:latin typeface="Cambria Math" panose="02040503050406030204" pitchFamily="18" charset="0"/>
                            <a:ea typeface="等线" panose="02010600030101010101" pitchFamily="2" charset="-122"/>
                            <a:cs typeface="Times New Roman" panose="02020603050405020304" pitchFamily="16" charset="0"/>
                          </a:rPr>
                        </m:ctrlPr>
                      </m:dPr>
                      <m:e>
                        <m:r>
                          <a:rPr lang="en-US" altLang="zh-CN" sz="3200" b="0" i="1" dirty="0" smtClean="0">
                            <a:latin typeface="Cambria Math" panose="02040503050406030204" pitchFamily="18" charset="0"/>
                            <a:ea typeface="等线" panose="02010600030101010101" pitchFamily="2" charset="-122"/>
                            <a:cs typeface="Times New Roman" panose="02020603050405020304" pitchFamily="16" charset="0"/>
                          </a:rPr>
                          <m:t>1</m:t>
                        </m:r>
                        <m:r>
                          <a:rPr lang="en-US" altLang="zh-CN" sz="3200" b="0" i="1" dirty="0" smtClean="0">
                            <a:latin typeface="Cambria Math" panose="02040503050406030204" pitchFamily="18" charset="0"/>
                            <a:ea typeface="等线" panose="02010600030101010101" pitchFamily="2" charset="-122"/>
                            <a:cs typeface="Times New Roman" panose="02020603050405020304" pitchFamily="16" charset="0"/>
                          </a:rPr>
                          <m:t>,</m:t>
                        </m:r>
                        <m:r>
                          <a:rPr lang="en-US" altLang="zh-CN" sz="3200" b="0" i="1" dirty="0" smtClean="0">
                            <a:latin typeface="Cambria Math" panose="02040503050406030204" pitchFamily="18" charset="0"/>
                            <a:ea typeface="等线" panose="02010600030101010101" pitchFamily="2" charset="-122"/>
                            <a:cs typeface="Times New Roman" panose="02020603050405020304" pitchFamily="16" charset="0"/>
                          </a:rPr>
                          <m:t>1</m:t>
                        </m:r>
                      </m:e>
                    </m:d>
                    <m:r>
                      <a:rPr lang="en-US" altLang="zh-CN" sz="3200" b="0" i="1" dirty="0" smtClean="0">
                        <a:latin typeface="Cambria Math" panose="02040503050406030204" pitchFamily="18" charset="0"/>
                        <a:ea typeface="等线" panose="02010600030101010101" pitchFamily="2" charset="-122"/>
                        <a:cs typeface="Times New Roman" panose="02020603050405020304" pitchFamily="16" charset="0"/>
                      </a:rPr>
                      <m:t>,</m:t>
                    </m:r>
                    <m:d>
                      <m:dPr>
                        <m:ctrlPr>
                          <a:rPr lang="en-US" altLang="zh-CN" sz="3200" b="0" i="1" dirty="0" smtClean="0">
                            <a:latin typeface="Cambria Math" panose="02040503050406030204" pitchFamily="18" charset="0"/>
                            <a:ea typeface="等线" panose="02010600030101010101" pitchFamily="2" charset="-122"/>
                            <a:cs typeface="Times New Roman" panose="02020603050405020304" pitchFamily="16" charset="0"/>
                          </a:rPr>
                        </m:ctrlPr>
                      </m:dPr>
                      <m:e>
                        <m:r>
                          <a:rPr lang="en-US" altLang="zh-CN" sz="3200" b="0" i="1" dirty="0" smtClean="0">
                            <a:latin typeface="Cambria Math" panose="02040503050406030204" pitchFamily="18" charset="0"/>
                            <a:ea typeface="等线" panose="02010600030101010101" pitchFamily="2" charset="-122"/>
                            <a:cs typeface="Times New Roman" panose="02020603050405020304" pitchFamily="16" charset="0"/>
                          </a:rPr>
                          <m:t>2</m:t>
                        </m:r>
                        <m:r>
                          <a:rPr lang="en-US" altLang="zh-CN" sz="3200" b="0" i="1" dirty="0" smtClean="0">
                            <a:latin typeface="Cambria Math" panose="02040503050406030204" pitchFamily="18" charset="0"/>
                            <a:ea typeface="等线" panose="02010600030101010101" pitchFamily="2" charset="-122"/>
                            <a:cs typeface="Times New Roman" panose="02020603050405020304" pitchFamily="16" charset="0"/>
                          </a:rPr>
                          <m:t>,</m:t>
                        </m:r>
                        <m:r>
                          <a:rPr lang="en-US" altLang="zh-CN" sz="3200" b="0" i="1" dirty="0" smtClean="0">
                            <a:latin typeface="Cambria Math" panose="02040503050406030204" pitchFamily="18" charset="0"/>
                            <a:ea typeface="等线" panose="02010600030101010101" pitchFamily="2" charset="-122"/>
                            <a:cs typeface="Times New Roman" panose="02020603050405020304" pitchFamily="16" charset="0"/>
                          </a:rPr>
                          <m:t>2</m:t>
                        </m:r>
                      </m:e>
                    </m:d>
                    <m:r>
                      <a:rPr lang="en-US" altLang="zh-CN" sz="3200" b="0" i="1" dirty="0" smtClean="0">
                        <a:latin typeface="Cambria Math" panose="02040503050406030204" pitchFamily="18" charset="0"/>
                        <a:ea typeface="等线" panose="02010600030101010101" pitchFamily="2" charset="-122"/>
                        <a:cs typeface="Times New Roman" panose="02020603050405020304" pitchFamily="16" charset="0"/>
                      </a:rPr>
                      <m:t>,</m:t>
                    </m:r>
                    <m:d>
                      <m:dPr>
                        <m:ctrlPr>
                          <a:rPr lang="en-US" altLang="zh-CN" sz="3200" b="0" i="1" dirty="0" smtClean="0">
                            <a:latin typeface="Cambria Math" panose="02040503050406030204" pitchFamily="18" charset="0"/>
                            <a:ea typeface="等线" panose="02010600030101010101" pitchFamily="2" charset="-122"/>
                            <a:cs typeface="Times New Roman" panose="02020603050405020304" pitchFamily="16" charset="0"/>
                          </a:rPr>
                        </m:ctrlPr>
                      </m:dPr>
                      <m:e>
                        <m:r>
                          <a:rPr lang="en-US" altLang="zh-CN" sz="3200" b="0" i="1" dirty="0" smtClean="0">
                            <a:latin typeface="Cambria Math" panose="02040503050406030204" pitchFamily="18" charset="0"/>
                            <a:ea typeface="等线" panose="02010600030101010101" pitchFamily="2" charset="-122"/>
                            <a:cs typeface="Times New Roman" panose="02020603050405020304" pitchFamily="16" charset="0"/>
                          </a:rPr>
                          <m:t>3</m:t>
                        </m:r>
                        <m:r>
                          <a:rPr lang="en-US" altLang="zh-CN" sz="3200" b="0" i="1" dirty="0" smtClean="0">
                            <a:latin typeface="Cambria Math" panose="02040503050406030204" pitchFamily="18" charset="0"/>
                            <a:ea typeface="等线" panose="02010600030101010101" pitchFamily="2" charset="-122"/>
                            <a:cs typeface="Times New Roman" panose="02020603050405020304" pitchFamily="16" charset="0"/>
                          </a:rPr>
                          <m:t>,</m:t>
                        </m:r>
                        <m:r>
                          <a:rPr lang="en-US" altLang="zh-CN" sz="3200" b="0" i="1" dirty="0" smtClean="0">
                            <a:latin typeface="Cambria Math" panose="02040503050406030204" pitchFamily="18" charset="0"/>
                            <a:ea typeface="等线" panose="02010600030101010101" pitchFamily="2" charset="-122"/>
                            <a:cs typeface="Times New Roman" panose="02020603050405020304" pitchFamily="16" charset="0"/>
                          </a:rPr>
                          <m:t>3</m:t>
                        </m:r>
                      </m:e>
                    </m:d>
                    <m:r>
                      <a:rPr lang="en-US" altLang="zh-CN" sz="3200" b="0" i="1" dirty="0" smtClean="0">
                        <a:latin typeface="Cambria Math" panose="02040503050406030204" pitchFamily="18" charset="0"/>
                        <a:ea typeface="等线" panose="02010600030101010101" pitchFamily="2" charset="-122"/>
                        <a:cs typeface="Times New Roman" panose="02020603050405020304" pitchFamily="16" charset="0"/>
                      </a:rPr>
                      <m:t>,(</m:t>
                    </m:r>
                    <m:r>
                      <a:rPr lang="en-US" altLang="zh-CN" sz="3200" b="0" i="1" dirty="0" smtClean="0">
                        <a:latin typeface="Cambria Math" panose="02040503050406030204" pitchFamily="18" charset="0"/>
                        <a:ea typeface="等线" panose="02010600030101010101" pitchFamily="2" charset="-122"/>
                        <a:cs typeface="Times New Roman" panose="02020603050405020304" pitchFamily="16" charset="0"/>
                      </a:rPr>
                      <m:t>4</m:t>
                    </m:r>
                    <m:r>
                      <a:rPr lang="en-US" altLang="zh-CN" sz="3200" b="0" i="1" dirty="0" smtClean="0">
                        <a:latin typeface="Cambria Math" panose="02040503050406030204" pitchFamily="18" charset="0"/>
                        <a:ea typeface="等线" panose="02010600030101010101" pitchFamily="2" charset="-122"/>
                        <a:cs typeface="Times New Roman" panose="02020603050405020304" pitchFamily="16" charset="0"/>
                      </a:rPr>
                      <m:t>,</m:t>
                    </m:r>
                    <m:r>
                      <a:rPr lang="en-US" altLang="zh-CN" sz="3200" b="0" i="1" dirty="0" smtClean="0">
                        <a:latin typeface="Cambria Math" panose="02040503050406030204" pitchFamily="18" charset="0"/>
                        <a:ea typeface="等线" panose="02010600030101010101" pitchFamily="2" charset="-122"/>
                        <a:cs typeface="Times New Roman" panose="02020603050405020304" pitchFamily="16" charset="0"/>
                      </a:rPr>
                      <m:t>4</m:t>
                    </m:r>
                    <m:r>
                      <a:rPr lang="en-US" altLang="zh-CN" sz="3200" b="0" i="1" dirty="0" smtClean="0">
                        <a:latin typeface="Cambria Math" panose="02040503050406030204" pitchFamily="18" charset="0"/>
                        <a:ea typeface="等线" panose="02010600030101010101" pitchFamily="2" charset="-122"/>
                        <a:cs typeface="Times New Roman" panose="02020603050405020304" pitchFamily="16" charset="0"/>
                      </a:rPr>
                      <m:t>)</m:t>
                    </m:r>
                  </m:oMath>
                </a14:m>
                <a:endParaRPr lang="en-US" altLang="zh-CN" sz="3200" dirty="0">
                  <a:latin typeface="等线" panose="02010600030101010101" pitchFamily="2" charset="-122"/>
                  <a:ea typeface="等线" panose="02010600030101010101" pitchFamily="2" charset="-122"/>
                  <a:cs typeface="Times New Roman" panose="02020603050405020304" pitchFamily="16" charset="0"/>
                </a:endParaRPr>
              </a:p>
              <a:p>
                <a:pPr indent="266700">
                  <a:lnSpc>
                    <a:spcPct val="150000"/>
                  </a:lnSpc>
                  <a:spcBef>
                    <a:spcPts val="1000"/>
                  </a:spcBef>
                  <a:spcAft>
                    <a:spcPts val="300"/>
                  </a:spcAft>
                </a:pPr>
                <a:r>
                  <a:rPr lang="zh-CN" altLang="en-US" sz="3200" dirty="0">
                    <a:latin typeface="等线" panose="02010600030101010101" pitchFamily="2" charset="-122"/>
                    <a:ea typeface="等线" panose="02010600030101010101" pitchFamily="2" charset="-122"/>
                    <a:cs typeface="Times New Roman" panose="02020603050405020304" pitchFamily="16" charset="0"/>
                  </a:rPr>
                  <a:t>都会投影到同一个点。</a:t>
                </a:r>
                <a:endParaRPr lang="zh-CN" altLang="en-US" sz="3200" dirty="0">
                  <a:latin typeface="等线" panose="02010600030101010101" pitchFamily="2" charset="-122"/>
                  <a:ea typeface="等线" panose="02010600030101010101" pitchFamily="2" charset="-122"/>
                  <a:cs typeface="Times New Roman" panose="02020603050405020304" pitchFamily="16" charset="0"/>
                </a:endParaRPr>
              </a:p>
            </p:txBody>
          </p:sp>
        </mc:Choice>
        <mc:Fallback>
          <p:sp>
            <p:nvSpPr>
              <p:cNvPr id="10" name="文本框 9"/>
              <p:cNvSpPr txBox="1">
                <a:spLocks noRot="1" noChangeAspect="1" noMove="1" noResize="1" noEditPoints="1" noAdjustHandles="1" noChangeArrowheads="1" noChangeShapeType="1" noTextEdit="1"/>
              </p:cNvSpPr>
              <p:nvPr/>
            </p:nvSpPr>
            <p:spPr>
              <a:xfrm>
                <a:off x="106278" y="3483337"/>
                <a:ext cx="5257337" cy="1661289"/>
              </a:xfrm>
              <a:prstGeom prst="rect">
                <a:avLst/>
              </a:prstGeom>
              <a:blipFill rotWithShape="1">
                <a:blip r:embed="rId3"/>
                <a:stretch>
                  <a:fillRect l="-4" t="-22" r="-608" b="-73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矩形 10"/>
              <p:cNvSpPr/>
              <p:nvPr/>
            </p:nvSpPr>
            <p:spPr>
              <a:xfrm>
                <a:off x="10479433" y="4057494"/>
                <a:ext cx="1321196" cy="523220"/>
              </a:xfrm>
              <a:prstGeom prst="rect">
                <a:avLst/>
              </a:prstGeom>
            </p:spPr>
            <p:txBody>
              <a:bodyPr wrap="none">
                <a:spAutoFit/>
              </a:bodyPr>
              <a:lstStyle/>
              <a:p>
                <a14:m>
                  <m:oMath xmlns:m="http://schemas.openxmlformats.org/officeDocument/2006/math">
                    <m:r>
                      <a:rPr lang="zh-CN" altLang="en-US" sz="2800" i="1" dirty="0">
                        <a:latin typeface="Cambria Math" panose="02040503050406030204" pitchFamily="18" charset="0"/>
                      </a:rPr>
                      <m:t>𝒘</m:t>
                    </m:r>
                  </m:oMath>
                </a14:m>
                <a:r>
                  <a:rPr lang="en-US" altLang="zh-CN" sz="2800" dirty="0"/>
                  <a:t>=(0,1)</a:t>
                </a:r>
                <a:endParaRPr lang="zh-CN" altLang="en-US" sz="2800" dirty="0"/>
              </a:p>
            </p:txBody>
          </p:sp>
        </mc:Choice>
        <mc:Fallback>
          <p:sp>
            <p:nvSpPr>
              <p:cNvPr id="11" name="矩形 10"/>
              <p:cNvSpPr>
                <a:spLocks noRot="1" noChangeAspect="1" noMove="1" noResize="1" noEditPoints="1" noAdjustHandles="1" noChangeArrowheads="1" noChangeShapeType="1" noTextEdit="1"/>
              </p:cNvSpPr>
              <p:nvPr/>
            </p:nvSpPr>
            <p:spPr>
              <a:xfrm>
                <a:off x="10479433" y="4057494"/>
                <a:ext cx="1321196" cy="523220"/>
              </a:xfrm>
              <a:prstGeom prst="rect">
                <a:avLst/>
              </a:prstGeom>
              <a:blipFill rotWithShape="1">
                <a:blip r:embed="rId4"/>
                <a:stretch>
                  <a:fillRect l="-2" t="-92" r="32" b="8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矩形 11"/>
              <p:cNvSpPr/>
              <p:nvPr/>
            </p:nvSpPr>
            <p:spPr>
              <a:xfrm>
                <a:off x="6112486" y="3221727"/>
                <a:ext cx="1431802" cy="523220"/>
              </a:xfrm>
              <a:prstGeom prst="rect">
                <a:avLst/>
              </a:prstGeom>
            </p:spPr>
            <p:txBody>
              <a:bodyPr wrap="none">
                <a:spAutoFit/>
              </a:bodyPr>
              <a:lstStyle/>
              <a:p>
                <a14:m>
                  <m:oMath xmlns:m="http://schemas.openxmlformats.org/officeDocument/2006/math">
                    <m:r>
                      <a:rPr lang="zh-CN" altLang="en-US" sz="2800" i="1" dirty="0">
                        <a:latin typeface="Cambria Math" panose="02040503050406030204" pitchFamily="18" charset="0"/>
                      </a:rPr>
                      <m:t>𝒘</m:t>
                    </m:r>
                  </m:oMath>
                </a14:m>
                <a:r>
                  <a:rPr lang="en-US" altLang="zh-CN" sz="2800" dirty="0"/>
                  <a:t>=(1,-1)</a:t>
                </a:r>
                <a:endParaRPr lang="zh-CN" altLang="en-US" sz="2800" dirty="0"/>
              </a:p>
            </p:txBody>
          </p:sp>
        </mc:Choice>
        <mc:Fallback>
          <p:sp>
            <p:nvSpPr>
              <p:cNvPr id="12" name="矩形 11"/>
              <p:cNvSpPr>
                <a:spLocks noRot="1" noChangeAspect="1" noMove="1" noResize="1" noEditPoints="1" noAdjustHandles="1" noChangeArrowheads="1" noChangeShapeType="1" noTextEdit="1"/>
              </p:cNvSpPr>
              <p:nvPr/>
            </p:nvSpPr>
            <p:spPr>
              <a:xfrm>
                <a:off x="6112486" y="3221727"/>
                <a:ext cx="1431802" cy="523220"/>
              </a:xfrm>
              <a:prstGeom prst="rect">
                <a:avLst/>
              </a:prstGeom>
              <a:blipFill rotWithShape="1">
                <a:blip r:embed="rId5"/>
                <a:stretch>
                  <a:fillRect l="-43" t="-71" r="34" b="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矩形 12"/>
              <p:cNvSpPr/>
              <p:nvPr/>
            </p:nvSpPr>
            <p:spPr>
              <a:xfrm>
                <a:off x="7730544" y="5988586"/>
                <a:ext cx="1321196" cy="523220"/>
              </a:xfrm>
              <a:prstGeom prst="rect">
                <a:avLst/>
              </a:prstGeom>
            </p:spPr>
            <p:txBody>
              <a:bodyPr wrap="none">
                <a:spAutoFit/>
              </a:bodyPr>
              <a:lstStyle/>
              <a:p>
                <a14:m>
                  <m:oMath xmlns:m="http://schemas.openxmlformats.org/officeDocument/2006/math">
                    <m:r>
                      <a:rPr lang="zh-CN" altLang="en-US" sz="2800" i="1" dirty="0">
                        <a:latin typeface="Cambria Math" panose="02040503050406030204" pitchFamily="18" charset="0"/>
                      </a:rPr>
                      <m:t>𝒘</m:t>
                    </m:r>
                  </m:oMath>
                </a14:m>
                <a:r>
                  <a:rPr lang="en-US" altLang="zh-CN" sz="2800" dirty="0"/>
                  <a:t>=(1,0)</a:t>
                </a:r>
                <a:endParaRPr lang="zh-CN" altLang="en-US" sz="2800" dirty="0"/>
              </a:p>
            </p:txBody>
          </p:sp>
        </mc:Choice>
        <mc:Fallback>
          <p:sp>
            <p:nvSpPr>
              <p:cNvPr id="13" name="矩形 12"/>
              <p:cNvSpPr>
                <a:spLocks noRot="1" noChangeAspect="1" noMove="1" noResize="1" noEditPoints="1" noAdjustHandles="1" noChangeArrowheads="1" noChangeShapeType="1" noTextEdit="1"/>
              </p:cNvSpPr>
              <p:nvPr/>
            </p:nvSpPr>
            <p:spPr>
              <a:xfrm>
                <a:off x="7730544" y="5988586"/>
                <a:ext cx="1321196" cy="523220"/>
              </a:xfrm>
              <a:prstGeom prst="rect">
                <a:avLst/>
              </a:prstGeom>
              <a:blipFill rotWithShape="1">
                <a:blip r:embed="rId6"/>
                <a:stretch>
                  <a:fillRect l="-4" t="-102" r="34" b="99"/>
                </a:stretch>
              </a:blipFill>
            </p:spPr>
            <p:txBody>
              <a:bodyPr/>
              <a:lstStyle/>
              <a:p>
                <a:r>
                  <a:rPr lang="zh-CN" altLang="en-US">
                    <a:noFill/>
                  </a:rPr>
                  <a:t> </a:t>
                </a:r>
              </a:p>
            </p:txBody>
          </p:sp>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线性区别分析：二分类问题</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dirty="0"/>
                  <a:t>先来看</a:t>
                </a:r>
                <a14:m>
                  <m:oMath xmlns:m="http://schemas.openxmlformats.org/officeDocument/2006/math">
                    <m:r>
                      <a:rPr lang="zh-CN" altLang="en-US" i="1" dirty="0" smtClean="0">
                        <a:latin typeface="Cambria Math" panose="02040503050406030204" pitchFamily="18" charset="0"/>
                      </a:rPr>
                      <m:t>𝐾</m:t>
                    </m:r>
                    <m:r>
                      <a:rPr lang="en-US" altLang="zh-CN" i="1" dirty="0">
                        <a:latin typeface="Cambria Math" panose="02040503050406030204" pitchFamily="18" charset="0"/>
                      </a:rPr>
                      <m:t>=</m:t>
                    </m:r>
                    <m:r>
                      <a:rPr lang="en-US" altLang="zh-CN" i="1" dirty="0">
                        <a:latin typeface="Cambria Math" panose="02040503050406030204" pitchFamily="18" charset="0"/>
                      </a:rPr>
                      <m:t>2</m:t>
                    </m:r>
                  </m:oMath>
                </a14:m>
                <a:r>
                  <a:rPr lang="zh-CN" altLang="en-US" dirty="0"/>
                  <a:t>的情况：训练样本归属于</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𝒞</m:t>
                        </m:r>
                      </m:e>
                      <m:sub>
                        <m:r>
                          <a:rPr lang="en-US" altLang="zh-CN" i="1" dirty="0">
                            <a:latin typeface="Cambria Math" panose="02040503050406030204" pitchFamily="18" charset="0"/>
                          </a:rPr>
                          <m:t>1</m:t>
                        </m:r>
                      </m:sub>
                    </m:sSub>
                  </m:oMath>
                </a14:m>
                <a:r>
                  <a:rPr lang="zh-CN" altLang="en-US" dirty="0"/>
                  <a:t>或</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𝒞</m:t>
                        </m:r>
                      </m:e>
                      <m:sub>
                        <m:r>
                          <a:rPr lang="en-US" altLang="zh-CN" i="1" dirty="0">
                            <a:latin typeface="Cambria Math" panose="02040503050406030204" pitchFamily="18" charset="0"/>
                          </a:rPr>
                          <m:t>2</m:t>
                        </m:r>
                      </m:sub>
                    </m:sSub>
                  </m:oMath>
                </a14:m>
                <a:r>
                  <a:rPr lang="zh-CN" altLang="en-US" dirty="0"/>
                  <a:t>两个类别</a:t>
                </a:r>
                <a:endParaRPr lang="en-US" altLang="zh-CN" dirty="0"/>
              </a:p>
              <a:p>
                <a:pPr lvl="1"/>
                <a:r>
                  <a:rPr lang="zh-CN" altLang="en-US" dirty="0"/>
                  <a:t>过如下的线性函数投影到一维空间上（其中</a:t>
                </a:r>
                <a14:m>
                  <m:oMath xmlns:m="http://schemas.openxmlformats.org/officeDocument/2006/math">
                    <m:r>
                      <a:rPr lang="zh-CN" altLang="en-US" i="1" dirty="0">
                        <a:latin typeface="Cambria Math" panose="02040503050406030204" pitchFamily="18" charset="0"/>
                      </a:rPr>
                      <m:t>𝒘</m:t>
                    </m:r>
                    <m:r>
                      <a:rPr lang="zh-CN" altLang="en-US"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ℝ</m:t>
                        </m:r>
                      </m:e>
                      <m:sup>
                        <m:r>
                          <a:rPr lang="zh-CN" altLang="en-US" i="1" dirty="0">
                            <a:latin typeface="Cambria Math" panose="02040503050406030204" pitchFamily="18" charset="0"/>
                          </a:rPr>
                          <m:t>𝑛</m:t>
                        </m:r>
                      </m:sup>
                    </m:sSup>
                    <m:r>
                      <a:rPr lang="zh-CN" altLang="en-US" i="1" dirty="0">
                        <a:latin typeface="Cambria Math" panose="02040503050406030204" pitchFamily="18" charset="0"/>
                      </a:rPr>
                      <m:t> </m:t>
                    </m:r>
                  </m:oMath>
                </a14:m>
                <a:r>
                  <a:rPr lang="zh-CN" altLang="en-US" dirty="0"/>
                  <a:t>）</a:t>
                </a:r>
                <a:endParaRPr lang="en-US" altLang="zh-CN" dirty="0"/>
              </a:p>
              <a:p>
                <a:pPr marL="0" indent="0">
                  <a:buNone/>
                </a:pPr>
                <a14:m>
                  <m:oMathPara xmlns:m="http://schemas.openxmlformats.org/officeDocument/2006/math">
                    <m:oMathParaPr>
                      <m:jc m:val="centerGroup"/>
                    </m:oMathParaPr>
                    <m:oMath xmlns:m="http://schemas.openxmlformats.org/officeDocument/2006/math">
                      <m:r>
                        <a:rPr lang="zh-CN" altLang="en-US" i="1" dirty="0" smtClean="0">
                          <a:latin typeface="Cambria Math" panose="02040503050406030204" pitchFamily="18" charset="0"/>
                        </a:rPr>
                        <m:t>𝑦</m:t>
                      </m:r>
                      <m:r>
                        <a:rPr lang="en-US" altLang="zh-CN" i="1" dirty="0">
                          <a:latin typeface="Cambria Math" panose="02040503050406030204" pitchFamily="18" charset="0"/>
                        </a:rPr>
                        <m:t>(</m:t>
                      </m:r>
                      <m:r>
                        <a:rPr lang="zh-CN" altLang="en-US" i="1" dirty="0">
                          <a:latin typeface="Cambria Math" panose="02040503050406030204" pitchFamily="18" charset="0"/>
                        </a:rPr>
                        <m:t>𝒙</m:t>
                      </m:r>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zh-CN" altLang="en-US" i="1" dirty="0">
                              <a:latin typeface="Cambria Math" panose="02040503050406030204" pitchFamily="18" charset="0"/>
                            </a:rPr>
                            <m:t>𝒘</m:t>
                          </m:r>
                        </m:e>
                        <m:sup>
                          <m:r>
                            <a:rPr lang="zh-CN" altLang="en-US" i="1" dirty="0">
                              <a:latin typeface="Cambria Math" panose="02040503050406030204" pitchFamily="18" charset="0"/>
                            </a:rPr>
                            <m:t>𝑇</m:t>
                          </m:r>
                        </m:sup>
                      </m:sSup>
                      <m:r>
                        <a:rPr lang="zh-CN" altLang="en-US" i="1" dirty="0">
                          <a:latin typeface="Cambria Math" panose="02040503050406030204" pitchFamily="18" charset="0"/>
                        </a:rPr>
                        <m:t>𝒙</m:t>
                      </m:r>
                      <m:r>
                        <a:rPr lang="zh-CN" altLang="en-US" i="1" dirty="0">
                          <a:latin typeface="Cambria Math" panose="02040503050406030204" pitchFamily="18" charset="0"/>
                        </a:rPr>
                        <m:t> </m:t>
                      </m:r>
                    </m:oMath>
                  </m:oMathPara>
                </a14:m>
                <a:endParaRPr lang="en-US" altLang="zh-CN" dirty="0"/>
              </a:p>
              <a:p>
                <a:r>
                  <a:rPr lang="zh-CN" altLang="en-US" dirty="0"/>
                  <a:t>投影之后类别</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𝒞</m:t>
                        </m:r>
                      </m:e>
                      <m:sub>
                        <m:r>
                          <a:rPr lang="en-US" altLang="zh-CN" i="1" dirty="0">
                            <a:latin typeface="Cambria Math" panose="02040503050406030204" pitchFamily="18" charset="0"/>
                          </a:rPr>
                          <m:t>1</m:t>
                        </m:r>
                      </m:sub>
                    </m:sSub>
                  </m:oMath>
                </a14:m>
                <a:r>
                  <a:rPr lang="zh-CN" altLang="en-US" dirty="0"/>
                  <a:t>的协方差矩阵</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𝑠</m:t>
                        </m:r>
                      </m:e>
                      <m:sub>
                        <m:r>
                          <a:rPr lang="en-US" altLang="zh-CN" i="1" dirty="0">
                            <a:latin typeface="Cambria Math" panose="02040503050406030204" pitchFamily="18" charset="0"/>
                          </a:rPr>
                          <m:t>1</m:t>
                        </m:r>
                      </m:sub>
                    </m:sSub>
                  </m:oMath>
                </a14:m>
                <a:r>
                  <a:rPr lang="zh-CN" altLang="en-US" dirty="0"/>
                  <a:t>为：</a:t>
                </a:r>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latin typeface="Cambria Math" panose="02040503050406030204" pitchFamily="18" charset="0"/>
                              <a:ea typeface="楷体" panose="02010609060101010101" pitchFamily="49" charset="-122"/>
                              <a:cs typeface="Times New Roman" panose="02020603050405020304" pitchFamily="16" charset="0"/>
                            </a:rPr>
                            <m:t>𝑠</m:t>
                          </m:r>
                        </m:e>
                        <m:sub>
                          <m:r>
                            <a:rPr lang="en-US" altLang="zh-CN" i="1">
                              <a:latin typeface="Cambria Math" panose="02040503050406030204" pitchFamily="18" charset="0"/>
                              <a:ea typeface="楷体" panose="02010609060101010101" pitchFamily="49" charset="-122"/>
                              <a:cs typeface="Times New Roman" panose="02020603050405020304" pitchFamily="16" charset="0"/>
                            </a:rPr>
                            <m:t>1</m:t>
                          </m:r>
                        </m:sub>
                      </m:sSub>
                      <m:r>
                        <a:rPr lang="en-US" altLang="zh-CN" i="1">
                          <a:latin typeface="Cambria Math" panose="02040503050406030204" pitchFamily="18" charset="0"/>
                          <a:ea typeface="楷体" panose="02010609060101010101" pitchFamily="49" charset="-122"/>
                          <a:cs typeface="Times New Roman" panose="02020603050405020304" pitchFamily="16" charset="0"/>
                        </a:rPr>
                        <m:t>=</m:t>
                      </m:r>
                      <m:nary>
                        <m:naryPr>
                          <m:chr m:val="∑"/>
                          <m:limLoc m:val="undOvr"/>
                          <m:supHide m:val="on"/>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naryPr>
                        <m:sub>
                          <m:r>
                            <a:rPr lang="en-US" altLang="zh-CN" i="1">
                              <a:latin typeface="Cambria Math" panose="02040503050406030204" pitchFamily="18" charset="0"/>
                              <a:ea typeface="楷体" panose="02010609060101010101" pitchFamily="49" charset="-122"/>
                              <a:cs typeface="Times New Roman" panose="02020603050405020304" pitchFamily="16" charset="0"/>
                            </a:rPr>
                            <m:t>𝒙</m:t>
                          </m:r>
                          <m:r>
                            <a:rPr lang="en-US" altLang="zh-CN" i="1">
                              <a:latin typeface="Cambria Math" panose="02040503050406030204" pitchFamily="18" charset="0"/>
                              <a:ea typeface="楷体" panose="02010609060101010101" pitchFamily="49" charset="-122"/>
                              <a:cs typeface="Times New Roman" panose="02020603050405020304" pitchFamily="16"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latin typeface="Cambria Math" panose="02040503050406030204" pitchFamily="18" charset="0"/>
                                  <a:ea typeface="楷体" panose="02010609060101010101" pitchFamily="49" charset="-122"/>
                                  <a:cs typeface="Times New Roman" panose="02020603050405020304" pitchFamily="16" charset="0"/>
                                </a:rPr>
                                <m:t>𝒞</m:t>
                              </m:r>
                            </m:e>
                            <m:sub>
                              <m:r>
                                <a:rPr lang="en-US" altLang="zh-CN" i="1">
                                  <a:latin typeface="Cambria Math" panose="02040503050406030204" pitchFamily="18" charset="0"/>
                                  <a:ea typeface="楷体" panose="02010609060101010101" pitchFamily="49" charset="-122"/>
                                  <a:cs typeface="Times New Roman" panose="02020603050405020304" pitchFamily="16" charset="0"/>
                                </a:rPr>
                                <m:t>1</m:t>
                              </m:r>
                            </m:sub>
                          </m:sSub>
                        </m:sub>
                        <m:sup/>
                        <m:e>
                          <m:sSup>
                            <m:sSup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pPr>
                            <m:e>
                              <m:d>
                                <m:d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dPr>
                                <m:e>
                                  <m:sSup>
                                    <m:sSup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i="1">
                                          <a:latin typeface="Cambria Math" panose="02040503050406030204" pitchFamily="18" charset="0"/>
                                          <a:ea typeface="楷体" panose="02010609060101010101" pitchFamily="49" charset="-122"/>
                                          <a:cs typeface="Times New Roman" panose="02020603050405020304" pitchFamily="16" charset="0"/>
                                        </a:rPr>
                                        <m:t>𝒘</m:t>
                                      </m:r>
                                    </m:e>
                                    <m:sup>
                                      <m:r>
                                        <a:rPr lang="en-US" altLang="zh-CN" i="1">
                                          <a:latin typeface="Cambria Math" panose="02040503050406030204" pitchFamily="18" charset="0"/>
                                          <a:ea typeface="楷体" panose="02010609060101010101" pitchFamily="49" charset="-122"/>
                                          <a:cs typeface="Times New Roman" panose="02020603050405020304" pitchFamily="16" charset="0"/>
                                        </a:rPr>
                                        <m:t>𝑇</m:t>
                                      </m:r>
                                    </m:sup>
                                  </m:sSup>
                                  <m:r>
                                    <a:rPr lang="en-US" altLang="zh-CN" i="1">
                                      <a:latin typeface="Cambria Math" panose="02040503050406030204" pitchFamily="18" charset="0"/>
                                      <a:ea typeface="楷体" panose="02010609060101010101" pitchFamily="49" charset="-122"/>
                                      <a:cs typeface="Times New Roman" panose="02020603050405020304" pitchFamily="16" charset="0"/>
                                    </a:rPr>
                                    <m:t>𝒙</m:t>
                                  </m:r>
                                  <m:r>
                                    <a:rPr lang="en-US" altLang="zh-CN" i="1">
                                      <a:latin typeface="Cambria Math" panose="02040503050406030204" pitchFamily="18" charset="0"/>
                                      <a:ea typeface="楷体" panose="02010609060101010101" pitchFamily="49" charset="-122"/>
                                      <a:cs typeface="Times New Roman" panose="02020603050405020304" pitchFamily="16" charset="0"/>
                                    </a:rPr>
                                    <m:t>−</m:t>
                                  </m:r>
                                  <m:sSup>
                                    <m:sSup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i="1">
                                          <a:latin typeface="Cambria Math" panose="02040503050406030204" pitchFamily="18" charset="0"/>
                                          <a:ea typeface="楷体" panose="02010609060101010101" pitchFamily="49" charset="-122"/>
                                          <a:cs typeface="Times New Roman" panose="02020603050405020304" pitchFamily="16" charset="0"/>
                                        </a:rPr>
                                        <m:t>𝒘</m:t>
                                      </m:r>
                                    </m:e>
                                    <m:sup>
                                      <m:r>
                                        <a:rPr lang="en-US" altLang="zh-CN" i="1">
                                          <a:latin typeface="Cambria Math" panose="02040503050406030204" pitchFamily="18" charset="0"/>
                                          <a:ea typeface="楷体" panose="02010609060101010101" pitchFamily="49" charset="-122"/>
                                          <a:cs typeface="Times New Roman" panose="02020603050405020304" pitchFamily="16" charset="0"/>
                                        </a:rPr>
                                        <m:t>𝑇</m:t>
                                      </m:r>
                                    </m:sup>
                                  </m:sSup>
                                  <m:sSub>
                                    <m:sSub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latin typeface="Cambria Math" panose="02040503050406030204" pitchFamily="18" charset="0"/>
                                          <a:ea typeface="楷体" panose="02010609060101010101" pitchFamily="49" charset="-122"/>
                                          <a:cs typeface="Times New Roman" panose="02020603050405020304" pitchFamily="16" charset="0"/>
                                        </a:rPr>
                                        <m:t>𝒎</m:t>
                                      </m:r>
                                    </m:e>
                                    <m:sub>
                                      <m:r>
                                        <a:rPr lang="en-US" altLang="zh-CN" i="1">
                                          <a:latin typeface="Cambria Math" panose="02040503050406030204" pitchFamily="18" charset="0"/>
                                          <a:ea typeface="楷体" panose="02010609060101010101" pitchFamily="49" charset="-122"/>
                                          <a:cs typeface="Times New Roman" panose="02020603050405020304" pitchFamily="16" charset="0"/>
                                        </a:rPr>
                                        <m:t>1</m:t>
                                      </m:r>
                                    </m:sub>
                                  </m:sSub>
                                </m:e>
                              </m:d>
                            </m:e>
                            <m:sup>
                              <m:r>
                                <a:rPr lang="en-US" altLang="zh-CN" i="1">
                                  <a:latin typeface="Cambria Math" panose="02040503050406030204" pitchFamily="18" charset="0"/>
                                  <a:ea typeface="楷体" panose="02010609060101010101" pitchFamily="49" charset="-122"/>
                                  <a:cs typeface="Times New Roman" panose="02020603050405020304" pitchFamily="16" charset="0"/>
                                </a:rPr>
                                <m:t>2</m:t>
                              </m:r>
                            </m:sup>
                          </m:sSup>
                        </m:e>
                      </m:nary>
                      <m:r>
                        <a:rPr lang="en-US" altLang="zh-CN" i="1">
                          <a:latin typeface="Cambria Math" panose="02040503050406030204" pitchFamily="18" charset="0"/>
                          <a:ea typeface="楷体" panose="02010609060101010101" pitchFamily="49" charset="-122"/>
                          <a:cs typeface="Times New Roman" panose="02020603050405020304" pitchFamily="16" charset="0"/>
                        </a:rPr>
                        <m:t>=</m:t>
                      </m:r>
                      <m:sSup>
                        <m:sSup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i="1">
                              <a:latin typeface="Cambria Math" panose="02040503050406030204" pitchFamily="18" charset="0"/>
                              <a:ea typeface="楷体" panose="02010609060101010101" pitchFamily="49" charset="-122"/>
                              <a:cs typeface="Times New Roman" panose="02020603050405020304" pitchFamily="16" charset="0"/>
                            </a:rPr>
                            <m:t>𝒘</m:t>
                          </m:r>
                        </m:e>
                        <m:sup>
                          <m:r>
                            <a:rPr lang="en-US" altLang="zh-CN" i="1">
                              <a:latin typeface="Cambria Math" panose="02040503050406030204" pitchFamily="18" charset="0"/>
                              <a:ea typeface="楷体" panose="02010609060101010101" pitchFamily="49" charset="-122"/>
                              <a:cs typeface="Times New Roman" panose="02020603050405020304" pitchFamily="16" charset="0"/>
                            </a:rPr>
                            <m:t>𝑇</m:t>
                          </m:r>
                        </m:sup>
                      </m:sSup>
                      <m:nary>
                        <m:naryPr>
                          <m:chr m:val="∑"/>
                          <m:limLoc m:val="undOvr"/>
                          <m:supHide m:val="on"/>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naryPr>
                        <m:sub>
                          <m:r>
                            <a:rPr lang="en-US" altLang="zh-CN" i="1">
                              <a:latin typeface="Cambria Math" panose="02040503050406030204" pitchFamily="18" charset="0"/>
                              <a:ea typeface="楷体" panose="02010609060101010101" pitchFamily="49" charset="-122"/>
                              <a:cs typeface="Times New Roman" panose="02020603050405020304" pitchFamily="16" charset="0"/>
                            </a:rPr>
                            <m:t>𝒙</m:t>
                          </m:r>
                          <m:r>
                            <a:rPr lang="en-US" altLang="zh-CN" i="1">
                              <a:latin typeface="Cambria Math" panose="02040503050406030204" pitchFamily="18" charset="0"/>
                              <a:ea typeface="楷体" panose="02010609060101010101" pitchFamily="49" charset="-122"/>
                              <a:cs typeface="Times New Roman" panose="02020603050405020304" pitchFamily="16"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latin typeface="Cambria Math" panose="02040503050406030204" pitchFamily="18" charset="0"/>
                                  <a:ea typeface="楷体" panose="02010609060101010101" pitchFamily="49" charset="-122"/>
                                  <a:cs typeface="Times New Roman" panose="02020603050405020304" pitchFamily="16" charset="0"/>
                                </a:rPr>
                                <m:t>𝒞</m:t>
                              </m:r>
                            </m:e>
                            <m:sub>
                              <m:r>
                                <a:rPr lang="en-US" altLang="zh-CN" i="1">
                                  <a:latin typeface="Cambria Math" panose="02040503050406030204" pitchFamily="18" charset="0"/>
                                  <a:ea typeface="楷体" panose="02010609060101010101" pitchFamily="49" charset="-122"/>
                                  <a:cs typeface="Times New Roman" panose="02020603050405020304" pitchFamily="16" charset="0"/>
                                </a:rPr>
                                <m:t>1</m:t>
                              </m:r>
                            </m:sub>
                          </m:sSub>
                        </m:sub>
                        <m:sup/>
                        <m:e>
                          <m:r>
                            <a:rPr lang="en-US" altLang="zh-CN" i="1">
                              <a:latin typeface="Cambria Math" panose="02040503050406030204" pitchFamily="18" charset="0"/>
                              <a:ea typeface="楷体" panose="02010609060101010101" pitchFamily="49" charset="-122"/>
                              <a:cs typeface="Times New Roman" panose="02020603050405020304" pitchFamily="16" charset="0"/>
                            </a:rPr>
                            <m:t>[</m:t>
                          </m:r>
                          <m:d>
                            <m:d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i="1">
                                  <a:latin typeface="Cambria Math" panose="02040503050406030204" pitchFamily="18" charset="0"/>
                                  <a:ea typeface="楷体" panose="02010609060101010101" pitchFamily="49" charset="-122"/>
                                  <a:cs typeface="Times New Roman" panose="02020603050405020304" pitchFamily="16" charset="0"/>
                                </a:rPr>
                                <m:t>𝒙</m:t>
                              </m:r>
                              <m:r>
                                <a:rPr lang="en-US" altLang="zh-CN" i="1">
                                  <a:latin typeface="Cambria Math" panose="02040503050406030204" pitchFamily="18" charset="0"/>
                                  <a:ea typeface="楷体" panose="02010609060101010101" pitchFamily="49" charset="-122"/>
                                  <a:cs typeface="Times New Roman" panose="02020603050405020304" pitchFamily="16"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latin typeface="Cambria Math" panose="02040503050406030204" pitchFamily="18" charset="0"/>
                                      <a:ea typeface="楷体" panose="02010609060101010101" pitchFamily="49" charset="-122"/>
                                      <a:cs typeface="Times New Roman" panose="02020603050405020304" pitchFamily="16" charset="0"/>
                                    </a:rPr>
                                    <m:t>𝒎</m:t>
                                  </m:r>
                                </m:e>
                                <m:sub>
                                  <m:r>
                                    <a:rPr lang="en-US" altLang="zh-CN" i="1">
                                      <a:latin typeface="Cambria Math" panose="02040503050406030204" pitchFamily="18" charset="0"/>
                                      <a:ea typeface="楷体" panose="02010609060101010101" pitchFamily="49" charset="-122"/>
                                      <a:cs typeface="Times New Roman" panose="02020603050405020304" pitchFamily="16" charset="0"/>
                                    </a:rPr>
                                    <m:t>1</m:t>
                                  </m:r>
                                </m:sub>
                              </m:sSub>
                            </m:e>
                          </m:d>
                        </m:e>
                      </m:nary>
                      <m:sSup>
                        <m:sSup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pPr>
                        <m:e>
                          <m:d>
                            <m:d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i="1">
                                  <a:latin typeface="Cambria Math" panose="02040503050406030204" pitchFamily="18" charset="0"/>
                                  <a:ea typeface="楷体" panose="02010609060101010101" pitchFamily="49" charset="-122"/>
                                  <a:cs typeface="Times New Roman" panose="02020603050405020304" pitchFamily="16" charset="0"/>
                                </a:rPr>
                                <m:t>𝒙</m:t>
                              </m:r>
                              <m:r>
                                <a:rPr lang="en-US" altLang="zh-CN" i="1">
                                  <a:latin typeface="Cambria Math" panose="02040503050406030204" pitchFamily="18" charset="0"/>
                                  <a:ea typeface="楷体" panose="02010609060101010101" pitchFamily="49" charset="-122"/>
                                  <a:cs typeface="Times New Roman" panose="02020603050405020304" pitchFamily="16"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latin typeface="Cambria Math" panose="02040503050406030204" pitchFamily="18" charset="0"/>
                                      <a:ea typeface="楷体" panose="02010609060101010101" pitchFamily="49" charset="-122"/>
                                      <a:cs typeface="Times New Roman" panose="02020603050405020304" pitchFamily="16" charset="0"/>
                                    </a:rPr>
                                    <m:t>𝒎</m:t>
                                  </m:r>
                                </m:e>
                                <m:sub>
                                  <m:r>
                                    <a:rPr lang="en-US" altLang="zh-CN" i="1">
                                      <a:latin typeface="Cambria Math" panose="02040503050406030204" pitchFamily="18" charset="0"/>
                                      <a:ea typeface="楷体" panose="02010609060101010101" pitchFamily="49" charset="-122"/>
                                      <a:cs typeface="Times New Roman" panose="02020603050405020304" pitchFamily="16" charset="0"/>
                                    </a:rPr>
                                    <m:t>1</m:t>
                                  </m:r>
                                </m:sub>
                              </m:sSub>
                            </m:e>
                          </m:d>
                        </m:e>
                        <m:sup>
                          <m:r>
                            <a:rPr lang="en-US" altLang="zh-CN" i="1">
                              <a:latin typeface="Cambria Math" panose="02040503050406030204" pitchFamily="18" charset="0"/>
                              <a:ea typeface="楷体" panose="02010609060101010101" pitchFamily="49" charset="-122"/>
                              <a:cs typeface="Times New Roman" panose="02020603050405020304" pitchFamily="16" charset="0"/>
                            </a:rPr>
                            <m:t>𝑇</m:t>
                          </m:r>
                        </m:sup>
                      </m:sSup>
                      <m:r>
                        <a:rPr lang="en-US" altLang="zh-CN" i="1">
                          <a:latin typeface="Cambria Math" panose="02040503050406030204" pitchFamily="18" charset="0"/>
                          <a:ea typeface="楷体" panose="02010609060101010101" pitchFamily="49" charset="-122"/>
                          <a:cs typeface="Times New Roman" panose="02020603050405020304" pitchFamily="16" charset="0"/>
                        </a:rPr>
                        <m:t>]</m:t>
                      </m:r>
                      <m:r>
                        <a:rPr lang="en-US" altLang="zh-CN" i="1">
                          <a:latin typeface="Cambria Math" panose="02040503050406030204" pitchFamily="18" charset="0"/>
                          <a:ea typeface="楷体" panose="02010609060101010101" pitchFamily="49" charset="-122"/>
                          <a:cs typeface="Times New Roman" panose="02020603050405020304" pitchFamily="16" charset="0"/>
                        </a:rPr>
                        <m:t>𝒘</m:t>
                      </m:r>
                    </m:oMath>
                  </m:oMathPara>
                </a14:m>
                <a:endParaRPr lang="zh-CN" altLang="en-US" dirty="0"/>
              </a:p>
              <a:p>
                <a:r>
                  <a:rPr lang="zh-CN" altLang="en-US" dirty="0"/>
                  <a:t>同理可得到投影之后类别</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𝒞</m:t>
                        </m:r>
                      </m:e>
                      <m:sub>
                        <m:r>
                          <a:rPr lang="en-US" altLang="zh-CN" i="1" dirty="0">
                            <a:latin typeface="Cambria Math" panose="02040503050406030204" pitchFamily="18" charset="0"/>
                          </a:rPr>
                          <m:t>2</m:t>
                        </m:r>
                      </m:sub>
                    </m:sSub>
                  </m:oMath>
                </a14:m>
                <a:r>
                  <a:rPr lang="zh-CN" altLang="en-US" dirty="0"/>
                  <a:t>的协方差矩阵</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𝑠</m:t>
                        </m:r>
                      </m:e>
                      <m:sub>
                        <m:r>
                          <a:rPr lang="en-US" altLang="zh-CN" i="1" dirty="0">
                            <a:latin typeface="Cambria Math" panose="02040503050406030204" pitchFamily="18" charset="0"/>
                          </a:rPr>
                          <m:t>2</m:t>
                        </m:r>
                      </m:sub>
                    </m:sSub>
                  </m:oMath>
                </a14:m>
                <a:endParaRPr lang="en-US" altLang="zh-CN"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7"/>
                </a:stretch>
              </a:blipFill>
            </p:spPr>
            <p:txBody>
              <a:bodyPr/>
              <a:lstStyle/>
              <a:p>
                <a:r>
                  <a:rPr lang="zh-CN" altLang="en-US">
                    <a:noFill/>
                  </a:rPr>
                  <a:t> </a:t>
                </a:r>
              </a:p>
            </p:txBody>
          </p:sp>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线性区别分析：二分类问题</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lnSpcReduction="10000"/>
              </a:bodyPr>
              <a:lstStyle/>
              <a:p>
                <a:r>
                  <a:rPr lang="zh-CN" altLang="en-US" dirty="0"/>
                  <a:t>投影后两个协方差矩阵为</a:t>
                </a:r>
                <a14:m>
                  <m:oMath xmlns:m="http://schemas.openxmlformats.org/officeDocument/2006/math">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𝑠</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zh-CN" altLang="en-US" i="1" dirty="0">
                            <a:latin typeface="Cambria Math" panose="02040503050406030204" pitchFamily="18" charset="0"/>
                          </a:rPr>
                          <m:t>𝒘</m:t>
                        </m:r>
                      </m:e>
                      <m:sup>
                        <m:r>
                          <a:rPr lang="zh-CN" altLang="en-US" i="1" dirty="0">
                            <a:latin typeface="Cambria Math" panose="02040503050406030204" pitchFamily="18" charset="0"/>
                          </a:rPr>
                          <m:t>𝑇</m:t>
                        </m:r>
                      </m:sup>
                    </m:sSup>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𝛴</m:t>
                        </m:r>
                      </m:e>
                      <m:sub>
                        <m:r>
                          <a:rPr lang="en-US" altLang="zh-CN" i="1" dirty="0">
                            <a:latin typeface="Cambria Math" panose="02040503050406030204" pitchFamily="18" charset="0"/>
                          </a:rPr>
                          <m:t>1</m:t>
                        </m:r>
                      </m:sub>
                    </m:sSub>
                    <m:r>
                      <a:rPr lang="zh-CN" altLang="en-US" i="1" dirty="0">
                        <a:latin typeface="Cambria Math" panose="02040503050406030204" pitchFamily="18" charset="0"/>
                      </a:rPr>
                      <m:t>𝒘</m:t>
                    </m:r>
                  </m:oMath>
                </a14:m>
                <a:r>
                  <a:rPr lang="zh-CN" altLang="en-US" dirty="0"/>
                  <a:t>和</a:t>
                </a:r>
                <a14:m>
                  <m:oMath xmlns:m="http://schemas.openxmlformats.org/officeDocument/2006/math">
                    <m:sSup>
                      <m:sSupPr>
                        <m:ctrlPr>
                          <a:rPr lang="en-US" altLang="zh-CN" i="1" dirty="0">
                            <a:latin typeface="Cambria Math" panose="02040503050406030204" pitchFamily="18" charset="0"/>
                          </a:rPr>
                        </m:ctrlPr>
                      </m:sSupPr>
                      <m:e>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𝑠</m:t>
                            </m:r>
                          </m:e>
                          <m:sub>
                            <m:r>
                              <a:rPr lang="en-US" altLang="zh-CN" i="1" dirty="0">
                                <a:latin typeface="Cambria Math" panose="02040503050406030204" pitchFamily="18" charset="0"/>
                              </a:rPr>
                              <m:t>2</m:t>
                            </m:r>
                          </m:sub>
                        </m:sSub>
                        <m:r>
                          <a:rPr lang="en-US" altLang="zh-CN" i="1" dirty="0">
                            <a:latin typeface="Cambria Math" panose="02040503050406030204" pitchFamily="18" charset="0"/>
                          </a:rPr>
                          <m:t>=</m:t>
                        </m:r>
                        <m:r>
                          <a:rPr lang="zh-CN" altLang="en-US" i="1" dirty="0">
                            <a:latin typeface="Cambria Math" panose="02040503050406030204" pitchFamily="18" charset="0"/>
                          </a:rPr>
                          <m:t>𝒘</m:t>
                        </m:r>
                      </m:e>
                      <m:sup>
                        <m:r>
                          <a:rPr lang="zh-CN" altLang="en-US" i="1" dirty="0">
                            <a:latin typeface="Cambria Math" panose="02040503050406030204" pitchFamily="18" charset="0"/>
                          </a:rPr>
                          <m:t>𝑇</m:t>
                        </m:r>
                      </m:sup>
                    </m:sSup>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𝛴</m:t>
                        </m:r>
                      </m:e>
                      <m:sub>
                        <m:r>
                          <a:rPr lang="en-US" altLang="zh-CN" i="1" dirty="0">
                            <a:latin typeface="Cambria Math" panose="02040503050406030204" pitchFamily="18" charset="0"/>
                          </a:rPr>
                          <m:t>2</m:t>
                        </m:r>
                      </m:sub>
                    </m:sSub>
                    <m:r>
                      <a:rPr lang="zh-CN" altLang="en-US" i="1" dirty="0">
                        <a:latin typeface="Cambria Math" panose="02040503050406030204" pitchFamily="18" charset="0"/>
                      </a:rPr>
                      <m:t>𝒘</m:t>
                    </m:r>
                  </m:oMath>
                </a14:m>
                <a:endParaRPr lang="en-US" altLang="zh-CN" i="1" dirty="0">
                  <a:latin typeface="Cambria Math" panose="02040503050406030204" pitchFamily="18" charset="0"/>
                </a:endParaRPr>
              </a:p>
              <a:p>
                <a:pPr lvl="1"/>
                <a:r>
                  <a:rPr lang="zh-CN" altLang="en-US" dirty="0"/>
                  <a:t>为了使同类本尽可能靠近</a:t>
                </a:r>
                <a:r>
                  <a:rPr lang="en-US" altLang="zh-CN" dirty="0"/>
                  <a:t>(</a:t>
                </a:r>
                <a:r>
                  <a:rPr lang="zh-CN" altLang="en-US" dirty="0"/>
                  <a:t>分散程度低</a:t>
                </a:r>
                <a:r>
                  <a:rPr lang="en-US" altLang="zh-CN" dirty="0"/>
                  <a:t>)</a:t>
                </a:r>
                <a:r>
                  <a:rPr lang="zh-CN" altLang="en-US" dirty="0"/>
                  <a:t>，需要最小化</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𝑠</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𝑠</m:t>
                        </m:r>
                      </m:e>
                      <m:sub>
                        <m:r>
                          <a:rPr lang="en-US" altLang="zh-CN" i="1" dirty="0">
                            <a:latin typeface="Cambria Math" panose="02040503050406030204" pitchFamily="18" charset="0"/>
                          </a:rPr>
                          <m:t>2</m:t>
                        </m:r>
                      </m:sub>
                    </m:sSub>
                  </m:oMath>
                </a14:m>
                <a:endParaRPr lang="zh-CN" altLang="en-US" dirty="0"/>
              </a:p>
              <a:p>
                <a:r>
                  <a:rPr lang="zh-CN" altLang="en-US" dirty="0"/>
                  <a:t>投影后，归属于两个类别的数据样本中心为：</a:t>
                </a:r>
                <a:endParaRPr lang="zh-CN" altLang="en-US" dirty="0"/>
              </a:p>
              <a:p>
                <a:pPr marL="0" indent="0">
                  <a:buNone/>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𝑚</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zh-CN" altLang="en-US" i="1" dirty="0">
                              <a:latin typeface="Cambria Math" panose="02040503050406030204" pitchFamily="18" charset="0"/>
                            </a:rPr>
                            <m:t>𝒘</m:t>
                          </m:r>
                        </m:e>
                        <m:sup>
                          <m:r>
                            <a:rPr lang="zh-CN" altLang="en-US" i="1" dirty="0">
                              <a:latin typeface="Cambria Math" panose="02040503050406030204" pitchFamily="18" charset="0"/>
                            </a:rPr>
                            <m:t>𝑇</m:t>
                          </m:r>
                        </m:sup>
                      </m:sSup>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𝒎</m:t>
                          </m:r>
                        </m:e>
                        <m:sub>
                          <m:r>
                            <a:rPr lang="en-US" altLang="zh-CN" i="1" dirty="0">
                              <a:latin typeface="Cambria Math" panose="02040503050406030204" pitchFamily="18" charset="0"/>
                            </a:rPr>
                            <m:t>1</m:t>
                          </m:r>
                        </m:sub>
                      </m:sSub>
                      <m:r>
                        <a:rPr lang="zh-CN" altLang="en-US" i="1" dirty="0">
                          <a:latin typeface="Cambria Math" panose="02040503050406030204" pitchFamily="18" charset="0"/>
                        </a:rPr>
                        <m:t>，</m:t>
                      </m:r>
                      <m:r>
                        <a:rPr lang="zh-CN" altLang="en-US" i="1" dirty="0">
                          <a:latin typeface="Cambria Math" panose="02040503050406030204" pitchFamily="18" charset="0"/>
                        </a:rPr>
                        <m:t> </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𝑚</m:t>
                          </m:r>
                        </m:e>
                        <m:sub>
                          <m:r>
                            <a:rPr lang="en-US" altLang="zh-CN" i="1" dirty="0">
                              <a:latin typeface="Cambria Math" panose="02040503050406030204" pitchFamily="18" charset="0"/>
                            </a:rPr>
                            <m:t>2</m:t>
                          </m:r>
                        </m:sub>
                      </m:sSub>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zh-CN" altLang="en-US" i="1" dirty="0">
                              <a:latin typeface="Cambria Math" panose="02040503050406030204" pitchFamily="18" charset="0"/>
                            </a:rPr>
                            <m:t>𝒘</m:t>
                          </m:r>
                        </m:e>
                        <m:sup>
                          <m:r>
                            <a:rPr lang="zh-CN" altLang="en-US" i="1" dirty="0">
                              <a:latin typeface="Cambria Math" panose="02040503050406030204" pitchFamily="18" charset="0"/>
                            </a:rPr>
                            <m:t>𝑇</m:t>
                          </m:r>
                        </m:sup>
                      </m:sSup>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𝒎</m:t>
                          </m:r>
                        </m:e>
                        <m:sub>
                          <m:r>
                            <a:rPr lang="en-US" altLang="zh-CN" i="1" dirty="0">
                              <a:latin typeface="Cambria Math" panose="02040503050406030204" pitchFamily="18" charset="0"/>
                            </a:rPr>
                            <m:t>2</m:t>
                          </m:r>
                        </m:sub>
                      </m:sSub>
                    </m:oMath>
                  </m:oMathPara>
                </a14:m>
                <a:endParaRPr lang="en-US" altLang="zh-CN" dirty="0"/>
              </a:p>
              <a:p>
                <a:r>
                  <a:rPr lang="zh-CN" altLang="en-US" dirty="0"/>
                  <a:t>为使不同类样本尽可能彼此远离，需要最大化</a:t>
                </a:r>
                <a:endParaRPr lang="en-US" altLang="zh-CN" dirty="0"/>
              </a:p>
              <a:p>
                <a:pPr marL="0" indent="0">
                  <a:buNone/>
                </a:pPr>
                <a14:m>
                  <m:oMathPara xmlns:m="http://schemas.openxmlformats.org/officeDocument/2006/math">
                    <m:oMathParaPr>
                      <m:jc m:val="centerGroup"/>
                    </m:oMathParaPr>
                    <m:oMath xmlns:m="http://schemas.openxmlformats.org/officeDocument/2006/math">
                      <m:sSubSup>
                        <m:sSubSupPr>
                          <m:ctrlPr>
                            <a:rPr lang="en-US" altLang="zh-CN" i="1" dirty="0" smtClean="0">
                              <a:latin typeface="Cambria Math" panose="02040503050406030204" pitchFamily="18" charset="0"/>
                            </a:rPr>
                          </m:ctrlPr>
                        </m:sSubSupPr>
                        <m:e>
                          <m:d>
                            <m:dPr>
                              <m:begChr m:val="‖"/>
                              <m:endChr m:val="‖"/>
                              <m:ctrlPr>
                                <a:rPr lang="en-US" altLang="zh-CN" i="1" dirty="0" smtClean="0">
                                  <a:latin typeface="Cambria Math" panose="02040503050406030204" pitchFamily="18" charset="0"/>
                                </a:rPr>
                              </m:ctrlPr>
                            </m:dPr>
                            <m:e>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𝑚</m:t>
                                  </m:r>
                                </m:e>
                                <m:sub>
                                  <m:r>
                                    <a:rPr lang="en-US" altLang="zh-CN" i="1" dirty="0">
                                      <a:latin typeface="Cambria Math" panose="02040503050406030204" pitchFamily="18" charset="0"/>
                                    </a:rPr>
                                    <m:t>2</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𝑚</m:t>
                                  </m:r>
                                </m:e>
                                <m:sub>
                                  <m:r>
                                    <a:rPr lang="en-US" altLang="zh-CN" i="1" dirty="0">
                                      <a:latin typeface="Cambria Math" panose="02040503050406030204" pitchFamily="18" charset="0"/>
                                    </a:rPr>
                                    <m:t>1</m:t>
                                  </m:r>
                                </m:sub>
                              </m:sSub>
                            </m:e>
                          </m:d>
                        </m:e>
                        <m:sub>
                          <m:r>
                            <a:rPr lang="en-US" altLang="zh-CN" i="1" dirty="0" smtClean="0">
                              <a:latin typeface="Cambria Math" panose="02040503050406030204" pitchFamily="18" charset="0"/>
                            </a:rPr>
                            <m:t>2</m:t>
                          </m:r>
                        </m:sub>
                        <m:sup>
                          <m:r>
                            <a:rPr lang="en-US" altLang="zh-CN" i="1" dirty="0" smtClean="0">
                              <a:latin typeface="Cambria Math" panose="02040503050406030204" pitchFamily="18" charset="0"/>
                            </a:rPr>
                            <m:t>2</m:t>
                          </m:r>
                        </m:sup>
                      </m:sSubSup>
                    </m:oMath>
                  </m:oMathPara>
                </a14:m>
                <a:endParaRPr lang="en-US" altLang="zh-CN" dirty="0"/>
              </a:p>
              <a:p>
                <a:r>
                  <a:rPr lang="zh-CN" altLang="en-US" dirty="0"/>
                  <a:t>总体需要最大化的目标𝐽</a:t>
                </a:r>
                <a:r>
                  <a:rPr lang="en-US" altLang="zh-CN" dirty="0"/>
                  <a:t>(</a:t>
                </a:r>
                <a:r>
                  <a:rPr lang="zh-CN" altLang="en-US" dirty="0"/>
                  <a:t>𝒘</a:t>
                </a:r>
                <a:r>
                  <a:rPr lang="en-US" altLang="zh-CN" dirty="0"/>
                  <a:t>)</a:t>
                </a:r>
                <a:r>
                  <a:rPr lang="zh-CN" altLang="en-US" dirty="0"/>
                  <a:t>定义为</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楷体" panose="02010609060101010101" pitchFamily="49" charset="-122"/>
                          <a:cs typeface="Times New Roman" panose="02020603050405020304" pitchFamily="16" charset="0"/>
                        </a:rPr>
                        <m:t>𝐽</m:t>
                      </m:r>
                      <m:d>
                        <m:d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i="1">
                              <a:latin typeface="Cambria Math" panose="02040503050406030204" pitchFamily="18" charset="0"/>
                              <a:ea typeface="楷体" panose="02010609060101010101" pitchFamily="49" charset="-122"/>
                              <a:cs typeface="Times New Roman" panose="02020603050405020304" pitchFamily="16" charset="0"/>
                            </a:rPr>
                            <m:t>𝒘</m:t>
                          </m:r>
                        </m:e>
                      </m:d>
                      <m:r>
                        <a:rPr lang="en-US" altLang="zh-CN">
                          <a:latin typeface="Cambria Math" panose="02040503050406030204" pitchFamily="18" charset="0"/>
                          <a:ea typeface="楷体" panose="02010609060101010101" pitchFamily="49" charset="-122"/>
                          <a:cs typeface="Times New Roman" panose="02020603050405020304" pitchFamily="16" charset="0"/>
                        </a:rPr>
                        <m:t>=</m:t>
                      </m:r>
                      <m:f>
                        <m:f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fPr>
                        <m:num>
                          <m:sSubSup>
                            <m:sSubSup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bSupPr>
                            <m:e>
                              <m:d>
                                <m:dPr>
                                  <m:begChr m:val="‖"/>
                                  <m:endChr m:val="‖"/>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latin typeface="Cambria Math" panose="02040503050406030204" pitchFamily="18" charset="0"/>
                                          <a:ea typeface="楷体" panose="02010609060101010101" pitchFamily="49" charset="-122"/>
                                          <a:cs typeface="Times New Roman" panose="02020603050405020304" pitchFamily="16" charset="0"/>
                                        </a:rPr>
                                        <m:t>𝑚</m:t>
                                      </m:r>
                                    </m:e>
                                    <m:sub>
                                      <m:r>
                                        <a:rPr lang="en-US" altLang="zh-CN">
                                          <a:latin typeface="Cambria Math" panose="02040503050406030204" pitchFamily="18" charset="0"/>
                                          <a:ea typeface="楷体" panose="02010609060101010101" pitchFamily="49" charset="-122"/>
                                          <a:cs typeface="Times New Roman" panose="02020603050405020304" pitchFamily="16" charset="0"/>
                                        </a:rPr>
                                        <m:t>2</m:t>
                                      </m:r>
                                    </m:sub>
                                  </m:sSub>
                                  <m:r>
                                    <a:rPr lang="en-US" altLang="zh-CN" i="1">
                                      <a:latin typeface="Cambria Math" panose="02040503050406030204" pitchFamily="18" charset="0"/>
                                      <a:ea typeface="楷体" panose="02010609060101010101" pitchFamily="49" charset="-122"/>
                                      <a:cs typeface="Times New Roman" panose="02020603050405020304" pitchFamily="16"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latin typeface="Cambria Math" panose="02040503050406030204" pitchFamily="18" charset="0"/>
                                          <a:ea typeface="楷体" panose="02010609060101010101" pitchFamily="49" charset="-122"/>
                                          <a:cs typeface="Times New Roman" panose="02020603050405020304" pitchFamily="16" charset="0"/>
                                        </a:rPr>
                                        <m:t>𝑚</m:t>
                                      </m:r>
                                    </m:e>
                                    <m:sub>
                                      <m:r>
                                        <a:rPr lang="en-US" altLang="zh-CN">
                                          <a:latin typeface="Cambria Math" panose="02040503050406030204" pitchFamily="18" charset="0"/>
                                          <a:ea typeface="楷体" panose="02010609060101010101" pitchFamily="49" charset="-122"/>
                                          <a:cs typeface="Times New Roman" panose="02020603050405020304" pitchFamily="16" charset="0"/>
                                        </a:rPr>
                                        <m:t>1</m:t>
                                      </m:r>
                                    </m:sub>
                                  </m:sSub>
                                </m:e>
                              </m:d>
                            </m:e>
                            <m:sub>
                              <m:r>
                                <a:rPr lang="en-US" altLang="zh-CN">
                                  <a:latin typeface="Cambria Math" panose="02040503050406030204" pitchFamily="18" charset="0"/>
                                  <a:ea typeface="楷体" panose="02010609060101010101" pitchFamily="49" charset="-122"/>
                                  <a:cs typeface="Times New Roman" panose="02020603050405020304" pitchFamily="16" charset="0"/>
                                </a:rPr>
                                <m:t>2</m:t>
                              </m:r>
                            </m:sub>
                            <m:sup>
                              <m:r>
                                <a:rPr lang="en-US" altLang="zh-CN">
                                  <a:latin typeface="Cambria Math" panose="02040503050406030204" pitchFamily="18" charset="0"/>
                                  <a:ea typeface="楷体" panose="02010609060101010101" pitchFamily="49" charset="-122"/>
                                  <a:cs typeface="Times New Roman" panose="02020603050405020304" pitchFamily="16" charset="0"/>
                                </a:rPr>
                                <m:t>2</m:t>
                              </m:r>
                            </m:sup>
                          </m:sSubSup>
                        </m:num>
                        <m:den>
                          <m:sSub>
                            <m:sSub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latin typeface="Cambria Math" panose="02040503050406030204" pitchFamily="18" charset="0"/>
                                  <a:ea typeface="楷体" panose="02010609060101010101" pitchFamily="49" charset="-122"/>
                                  <a:cs typeface="Times New Roman" panose="02020603050405020304" pitchFamily="16" charset="0"/>
                                </a:rPr>
                                <m:t>𝑠</m:t>
                              </m:r>
                            </m:e>
                            <m:sub>
                              <m:r>
                                <a:rPr lang="en-US" altLang="zh-CN">
                                  <a:latin typeface="Cambria Math" panose="02040503050406030204" pitchFamily="18" charset="0"/>
                                  <a:ea typeface="楷体" panose="02010609060101010101" pitchFamily="49" charset="-122"/>
                                  <a:cs typeface="Times New Roman" panose="02020603050405020304" pitchFamily="16" charset="0"/>
                                </a:rPr>
                                <m:t>1</m:t>
                              </m:r>
                            </m:sub>
                          </m:sSub>
                          <m:r>
                            <a:rPr lang="en-US" altLang="zh-CN">
                              <a:latin typeface="Cambria Math" panose="02040503050406030204" pitchFamily="18" charset="0"/>
                              <a:ea typeface="楷体" panose="02010609060101010101" pitchFamily="49" charset="-122"/>
                              <a:cs typeface="Times New Roman" panose="02020603050405020304" pitchFamily="16"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latin typeface="Cambria Math" panose="02040503050406030204" pitchFamily="18" charset="0"/>
                                  <a:ea typeface="楷体" panose="02010609060101010101" pitchFamily="49" charset="-122"/>
                                  <a:cs typeface="Times New Roman" panose="02020603050405020304" pitchFamily="16" charset="0"/>
                                </a:rPr>
                                <m:t>𝑠</m:t>
                              </m:r>
                            </m:e>
                            <m:sub>
                              <m:r>
                                <a:rPr lang="en-US" altLang="zh-CN">
                                  <a:latin typeface="Cambria Math" panose="02040503050406030204" pitchFamily="18" charset="0"/>
                                  <a:ea typeface="楷体" panose="02010609060101010101" pitchFamily="49" charset="-122"/>
                                  <a:cs typeface="Times New Roman" panose="02020603050405020304" pitchFamily="16" charset="0"/>
                                </a:rPr>
                                <m:t>2</m:t>
                              </m:r>
                            </m:sub>
                          </m:sSub>
                        </m:den>
                      </m:f>
                    </m:oMath>
                  </m:oMathPara>
                </a14:m>
                <a:endParaRPr lang="zh-CN" altLang="en-US" dirty="0"/>
              </a:p>
              <a:p>
                <a:endParaRPr lang="zh-CN" altLang="en-US" dirty="0"/>
              </a:p>
              <a:p>
                <a:endParaRPr lang="en-US" altLang="zh-CN"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26816"/>
                </a:stretch>
              </a:blipFill>
            </p:spPr>
            <p:txBody>
              <a:bodyPr/>
              <a:lstStyle/>
              <a:p>
                <a:r>
                  <a:rPr lang="zh-CN" altLang="en-US">
                    <a:noFill/>
                  </a:rPr>
                  <a:t> </a:t>
                </a:r>
              </a:p>
            </p:txBody>
          </p:sp>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线性区别分析：二分类问题</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85000" lnSpcReduction="10000"/>
              </a:bodyPr>
              <a:lstStyle/>
              <a:p>
                <a:pPr marL="0" indent="0">
                  <a:buNone/>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楷体" panose="02010609060101010101" pitchFamily="49" charset="-122"/>
                          <a:cs typeface="Times New Roman" panose="02020603050405020304" pitchFamily="16" charset="0"/>
                        </a:rPr>
                        <m:t>𝐽</m:t>
                      </m:r>
                      <m:d>
                        <m:d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i="1">
                              <a:latin typeface="Cambria Math" panose="02040503050406030204" pitchFamily="18" charset="0"/>
                              <a:ea typeface="楷体" panose="02010609060101010101" pitchFamily="49" charset="-122"/>
                              <a:cs typeface="Times New Roman" panose="02020603050405020304" pitchFamily="16" charset="0"/>
                            </a:rPr>
                            <m:t>𝒘</m:t>
                          </m:r>
                        </m:e>
                      </m:d>
                      <m:r>
                        <a:rPr lang="en-US" altLang="zh-CN" i="1">
                          <a:latin typeface="Cambria Math" panose="02040503050406030204" pitchFamily="18" charset="0"/>
                          <a:ea typeface="楷体" panose="02010609060101010101" pitchFamily="49" charset="-122"/>
                          <a:cs typeface="Times New Roman" panose="02020603050405020304" pitchFamily="16" charset="0"/>
                        </a:rPr>
                        <m:t>=</m:t>
                      </m:r>
                      <m:f>
                        <m:f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fPr>
                        <m:num>
                          <m:sSubSup>
                            <m:sSubSup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bSupPr>
                            <m:e>
                              <m:d>
                                <m:dPr>
                                  <m:begChr m:val="‖"/>
                                  <m:endChr m:val="‖"/>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dPr>
                                <m:e>
                                  <m:sSup>
                                    <m:sSup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i="1">
                                          <a:latin typeface="Cambria Math" panose="02040503050406030204" pitchFamily="18" charset="0"/>
                                          <a:ea typeface="楷体" panose="02010609060101010101" pitchFamily="49" charset="-122"/>
                                          <a:cs typeface="Times New Roman" panose="02020603050405020304" pitchFamily="16" charset="0"/>
                                        </a:rPr>
                                        <m:t>𝒘</m:t>
                                      </m:r>
                                    </m:e>
                                    <m:sup>
                                      <m:r>
                                        <a:rPr lang="en-US" altLang="zh-CN" i="1">
                                          <a:latin typeface="Cambria Math" panose="02040503050406030204" pitchFamily="18" charset="0"/>
                                          <a:ea typeface="楷体" panose="02010609060101010101" pitchFamily="49" charset="-122"/>
                                          <a:cs typeface="Times New Roman" panose="02020603050405020304" pitchFamily="16" charset="0"/>
                                        </a:rPr>
                                        <m:t>𝑇</m:t>
                                      </m:r>
                                    </m:sup>
                                  </m:sSup>
                                  <m:r>
                                    <a:rPr lang="en-US" altLang="zh-CN" i="1">
                                      <a:latin typeface="Cambria Math" panose="02040503050406030204" pitchFamily="18" charset="0"/>
                                      <a:ea typeface="楷体" panose="02010609060101010101" pitchFamily="49" charset="-122"/>
                                      <a:cs typeface="Times New Roman" panose="02020603050405020304" pitchFamily="16"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latin typeface="Cambria Math" panose="02040503050406030204" pitchFamily="18" charset="0"/>
                                          <a:ea typeface="楷体" panose="02010609060101010101" pitchFamily="49" charset="-122"/>
                                          <a:cs typeface="Times New Roman" panose="02020603050405020304" pitchFamily="16" charset="0"/>
                                        </a:rPr>
                                        <m:t>𝒎</m:t>
                                      </m:r>
                                    </m:e>
                                    <m:sub>
                                      <m:r>
                                        <a:rPr lang="en-US" altLang="zh-CN" i="1">
                                          <a:latin typeface="Cambria Math" panose="02040503050406030204" pitchFamily="18" charset="0"/>
                                          <a:ea typeface="楷体" panose="02010609060101010101" pitchFamily="49" charset="-122"/>
                                          <a:cs typeface="Times New Roman" panose="02020603050405020304" pitchFamily="16" charset="0"/>
                                        </a:rPr>
                                        <m:t>2</m:t>
                                      </m:r>
                                    </m:sub>
                                  </m:sSub>
                                  <m:r>
                                    <a:rPr lang="en-US" altLang="zh-CN" i="1">
                                      <a:latin typeface="Cambria Math" panose="02040503050406030204" pitchFamily="18" charset="0"/>
                                      <a:ea typeface="楷体" panose="02010609060101010101" pitchFamily="49" charset="-122"/>
                                      <a:cs typeface="Times New Roman" panose="02020603050405020304" pitchFamily="16"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latin typeface="Cambria Math" panose="02040503050406030204" pitchFamily="18" charset="0"/>
                                          <a:ea typeface="楷体" panose="02010609060101010101" pitchFamily="49" charset="-122"/>
                                          <a:cs typeface="Times New Roman" panose="02020603050405020304" pitchFamily="16" charset="0"/>
                                        </a:rPr>
                                        <m:t>𝒎</m:t>
                                      </m:r>
                                    </m:e>
                                    <m:sub>
                                      <m:r>
                                        <a:rPr lang="en-US" altLang="zh-CN" i="1">
                                          <a:latin typeface="Cambria Math" panose="02040503050406030204" pitchFamily="18" charset="0"/>
                                          <a:ea typeface="楷体" panose="02010609060101010101" pitchFamily="49" charset="-122"/>
                                          <a:cs typeface="Times New Roman" panose="02020603050405020304" pitchFamily="16" charset="0"/>
                                        </a:rPr>
                                        <m:t>1</m:t>
                                      </m:r>
                                    </m:sub>
                                  </m:sSub>
                                  <m:r>
                                    <a:rPr lang="en-US" altLang="zh-CN" i="1">
                                      <a:latin typeface="Cambria Math" panose="02040503050406030204" pitchFamily="18" charset="0"/>
                                      <a:ea typeface="楷体" panose="02010609060101010101" pitchFamily="49" charset="-122"/>
                                      <a:cs typeface="Times New Roman" panose="02020603050405020304" pitchFamily="16" charset="0"/>
                                    </a:rPr>
                                    <m:t>)</m:t>
                                  </m:r>
                                </m:e>
                              </m:d>
                            </m:e>
                            <m:sub>
                              <m:r>
                                <a:rPr lang="en-US" altLang="zh-CN" i="1">
                                  <a:latin typeface="Cambria Math" panose="02040503050406030204" pitchFamily="18" charset="0"/>
                                  <a:ea typeface="楷体" panose="02010609060101010101" pitchFamily="49" charset="-122"/>
                                  <a:cs typeface="Times New Roman" panose="02020603050405020304" pitchFamily="16" charset="0"/>
                                </a:rPr>
                                <m:t>2</m:t>
                              </m:r>
                            </m:sub>
                            <m:sup>
                              <m:r>
                                <a:rPr lang="en-US" altLang="zh-CN" i="1">
                                  <a:latin typeface="Cambria Math" panose="02040503050406030204" pitchFamily="18" charset="0"/>
                                  <a:ea typeface="楷体" panose="02010609060101010101" pitchFamily="49" charset="-122"/>
                                  <a:cs typeface="Times New Roman" panose="02020603050405020304" pitchFamily="16" charset="0"/>
                                </a:rPr>
                                <m:t>2</m:t>
                              </m:r>
                            </m:sup>
                          </m:sSubSup>
                        </m:num>
                        <m:den>
                          <m:sSub>
                            <m:sSub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bPr>
                            <m:e>
                              <m:sSup>
                                <m:sSup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i="1">
                                      <a:latin typeface="Cambria Math" panose="02040503050406030204" pitchFamily="18" charset="0"/>
                                      <a:ea typeface="楷体" panose="02010609060101010101" pitchFamily="49" charset="-122"/>
                                      <a:cs typeface="Times New Roman" panose="02020603050405020304" pitchFamily="16" charset="0"/>
                                    </a:rPr>
                                    <m:t>𝒘</m:t>
                                  </m:r>
                                </m:e>
                                <m:sup>
                                  <m:r>
                                    <a:rPr lang="en-US" altLang="zh-CN" i="1">
                                      <a:latin typeface="Cambria Math" panose="02040503050406030204" pitchFamily="18" charset="0"/>
                                      <a:ea typeface="楷体" panose="02010609060101010101" pitchFamily="49" charset="-122"/>
                                      <a:cs typeface="Times New Roman" panose="02020603050405020304" pitchFamily="16" charset="0"/>
                                    </a:rPr>
                                    <m:t>𝑇</m:t>
                                  </m:r>
                                </m:sup>
                              </m:sSup>
                              <m:r>
                                <a:rPr lang="en-US" altLang="zh-CN" i="1">
                                  <a:latin typeface="Cambria Math" panose="02040503050406030204" pitchFamily="18" charset="0"/>
                                  <a:ea typeface="楷体" panose="02010609060101010101" pitchFamily="49" charset="-122"/>
                                  <a:cs typeface="Times New Roman" panose="02020603050405020304" pitchFamily="16" charset="0"/>
                                </a:rPr>
                                <m:t>𝛴</m:t>
                              </m:r>
                            </m:e>
                            <m:sub>
                              <m:r>
                                <a:rPr lang="en-US" altLang="zh-CN" i="1">
                                  <a:latin typeface="Cambria Math" panose="02040503050406030204" pitchFamily="18" charset="0"/>
                                  <a:ea typeface="楷体" panose="02010609060101010101" pitchFamily="49" charset="-122"/>
                                  <a:cs typeface="Times New Roman" panose="02020603050405020304" pitchFamily="16" charset="0"/>
                                </a:rPr>
                                <m:t>1</m:t>
                              </m:r>
                            </m:sub>
                          </m:sSub>
                          <m:r>
                            <a:rPr lang="en-US" altLang="zh-CN" i="1">
                              <a:latin typeface="Cambria Math" panose="02040503050406030204" pitchFamily="18" charset="0"/>
                              <a:ea typeface="楷体" panose="02010609060101010101" pitchFamily="49" charset="-122"/>
                              <a:cs typeface="Times New Roman" panose="02020603050405020304" pitchFamily="16" charset="0"/>
                            </a:rPr>
                            <m:t>𝒘</m:t>
                          </m:r>
                          <m:r>
                            <a:rPr lang="en-US" altLang="zh-CN" i="1">
                              <a:latin typeface="Cambria Math" panose="02040503050406030204" pitchFamily="18" charset="0"/>
                              <a:ea typeface="楷体" panose="02010609060101010101" pitchFamily="49" charset="-122"/>
                              <a:cs typeface="Times New Roman" panose="02020603050405020304" pitchFamily="16"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bPr>
                            <m:e>
                              <m:sSup>
                                <m:sSup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i="1">
                                      <a:latin typeface="Cambria Math" panose="02040503050406030204" pitchFamily="18" charset="0"/>
                                      <a:ea typeface="楷体" panose="02010609060101010101" pitchFamily="49" charset="-122"/>
                                      <a:cs typeface="Times New Roman" panose="02020603050405020304" pitchFamily="16" charset="0"/>
                                    </a:rPr>
                                    <m:t>𝒘</m:t>
                                  </m:r>
                                </m:e>
                                <m:sup>
                                  <m:r>
                                    <a:rPr lang="en-US" altLang="zh-CN" i="1">
                                      <a:latin typeface="Cambria Math" panose="02040503050406030204" pitchFamily="18" charset="0"/>
                                      <a:ea typeface="楷体" panose="02010609060101010101" pitchFamily="49" charset="-122"/>
                                      <a:cs typeface="Times New Roman" panose="02020603050405020304" pitchFamily="16" charset="0"/>
                                    </a:rPr>
                                    <m:t>𝑇</m:t>
                                  </m:r>
                                </m:sup>
                              </m:sSup>
                              <m:r>
                                <a:rPr lang="en-US" altLang="zh-CN" i="1">
                                  <a:latin typeface="Cambria Math" panose="02040503050406030204" pitchFamily="18" charset="0"/>
                                  <a:ea typeface="楷体" panose="02010609060101010101" pitchFamily="49" charset="-122"/>
                                  <a:cs typeface="Times New Roman" panose="02020603050405020304" pitchFamily="16" charset="0"/>
                                </a:rPr>
                                <m:t>𝛴</m:t>
                              </m:r>
                            </m:e>
                            <m:sub>
                              <m:r>
                                <a:rPr lang="en-US" altLang="zh-CN" i="1">
                                  <a:latin typeface="Cambria Math" panose="02040503050406030204" pitchFamily="18" charset="0"/>
                                  <a:ea typeface="楷体" panose="02010609060101010101" pitchFamily="49" charset="-122"/>
                                  <a:cs typeface="Times New Roman" panose="02020603050405020304" pitchFamily="16" charset="0"/>
                                </a:rPr>
                                <m:t>2</m:t>
                              </m:r>
                            </m:sub>
                          </m:sSub>
                          <m:r>
                            <a:rPr lang="en-US" altLang="zh-CN" i="1">
                              <a:latin typeface="Cambria Math" panose="02040503050406030204" pitchFamily="18" charset="0"/>
                              <a:ea typeface="楷体" panose="02010609060101010101" pitchFamily="49" charset="-122"/>
                              <a:cs typeface="Times New Roman" panose="02020603050405020304" pitchFamily="16" charset="0"/>
                            </a:rPr>
                            <m:t>𝒘</m:t>
                          </m:r>
                        </m:den>
                      </m:f>
                      <m:r>
                        <a:rPr lang="en-US" altLang="zh-CN" i="1">
                          <a:latin typeface="Cambria Math" panose="02040503050406030204" pitchFamily="18" charset="0"/>
                          <a:ea typeface="楷体" panose="02010609060101010101" pitchFamily="49" charset="-122"/>
                          <a:cs typeface="Times New Roman" panose="02020603050405020304" pitchFamily="16" charset="0"/>
                        </a:rPr>
                        <m:t>=</m:t>
                      </m:r>
                      <m:f>
                        <m:f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fPr>
                        <m:num>
                          <m:sSup>
                            <m:sSup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pPr>
                            <m:e>
                              <m:sSup>
                                <m:sSup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i="1">
                                      <a:latin typeface="Cambria Math" panose="02040503050406030204" pitchFamily="18" charset="0"/>
                                      <a:ea typeface="楷体" panose="02010609060101010101" pitchFamily="49" charset="-122"/>
                                      <a:cs typeface="Times New Roman" panose="02020603050405020304" pitchFamily="16" charset="0"/>
                                    </a:rPr>
                                    <m:t>𝒘</m:t>
                                  </m:r>
                                </m:e>
                                <m:sup>
                                  <m:r>
                                    <a:rPr lang="en-US" altLang="zh-CN" i="1">
                                      <a:latin typeface="Cambria Math" panose="02040503050406030204" pitchFamily="18" charset="0"/>
                                      <a:ea typeface="楷体" panose="02010609060101010101" pitchFamily="49" charset="-122"/>
                                      <a:cs typeface="Times New Roman" panose="02020603050405020304" pitchFamily="16" charset="0"/>
                                    </a:rPr>
                                    <m:t>𝑇</m:t>
                                  </m:r>
                                </m:sup>
                              </m:sSup>
                              <m:r>
                                <a:rPr lang="en-US" altLang="zh-CN" i="1">
                                  <a:latin typeface="Cambria Math" panose="02040503050406030204" pitchFamily="18" charset="0"/>
                                  <a:ea typeface="楷体" panose="02010609060101010101" pitchFamily="49" charset="-122"/>
                                  <a:cs typeface="Times New Roman" panose="02020603050405020304" pitchFamily="16"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latin typeface="Cambria Math" panose="02040503050406030204" pitchFamily="18" charset="0"/>
                                      <a:ea typeface="楷体" panose="02010609060101010101" pitchFamily="49" charset="-122"/>
                                      <a:cs typeface="Times New Roman" panose="02020603050405020304" pitchFamily="16" charset="0"/>
                                    </a:rPr>
                                    <m:t>𝒎</m:t>
                                  </m:r>
                                </m:e>
                                <m:sub>
                                  <m:r>
                                    <a:rPr lang="en-US" altLang="zh-CN" i="1">
                                      <a:latin typeface="Cambria Math" panose="02040503050406030204" pitchFamily="18" charset="0"/>
                                      <a:ea typeface="楷体" panose="02010609060101010101" pitchFamily="49" charset="-122"/>
                                      <a:cs typeface="Times New Roman" panose="02020603050405020304" pitchFamily="16" charset="0"/>
                                    </a:rPr>
                                    <m:t>2</m:t>
                                  </m:r>
                                </m:sub>
                              </m:sSub>
                              <m:r>
                                <a:rPr lang="en-US" altLang="zh-CN" i="1">
                                  <a:latin typeface="Cambria Math" panose="02040503050406030204" pitchFamily="18" charset="0"/>
                                  <a:ea typeface="楷体" panose="02010609060101010101" pitchFamily="49" charset="-122"/>
                                  <a:cs typeface="Times New Roman" panose="02020603050405020304" pitchFamily="16"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latin typeface="Cambria Math" panose="02040503050406030204" pitchFamily="18" charset="0"/>
                                      <a:ea typeface="楷体" panose="02010609060101010101" pitchFamily="49" charset="-122"/>
                                      <a:cs typeface="Times New Roman" panose="02020603050405020304" pitchFamily="16" charset="0"/>
                                    </a:rPr>
                                    <m:t>𝒎</m:t>
                                  </m:r>
                                </m:e>
                                <m:sub>
                                  <m:r>
                                    <a:rPr lang="en-US" altLang="zh-CN" i="1">
                                      <a:latin typeface="Cambria Math" panose="02040503050406030204" pitchFamily="18" charset="0"/>
                                      <a:ea typeface="楷体" panose="02010609060101010101" pitchFamily="49" charset="-122"/>
                                      <a:cs typeface="Times New Roman" panose="02020603050405020304" pitchFamily="16" charset="0"/>
                                    </a:rPr>
                                    <m:t>1</m:t>
                                  </m:r>
                                </m:sub>
                              </m:sSub>
                              <m:r>
                                <a:rPr lang="en-US" altLang="zh-CN" i="1">
                                  <a:latin typeface="Cambria Math" panose="02040503050406030204" pitchFamily="18" charset="0"/>
                                  <a:ea typeface="楷体" panose="02010609060101010101" pitchFamily="49" charset="-122"/>
                                  <a:cs typeface="Times New Roman" panose="02020603050405020304" pitchFamily="16"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latin typeface="Cambria Math" panose="02040503050406030204" pitchFamily="18" charset="0"/>
                                      <a:ea typeface="楷体" panose="02010609060101010101" pitchFamily="49" charset="-122"/>
                                      <a:cs typeface="Times New Roman" panose="02020603050405020304" pitchFamily="16" charset="0"/>
                                    </a:rPr>
                                    <m:t>𝒎</m:t>
                                  </m:r>
                                </m:e>
                                <m:sub>
                                  <m:r>
                                    <a:rPr lang="en-US" altLang="zh-CN" i="1">
                                      <a:latin typeface="Cambria Math" panose="02040503050406030204" pitchFamily="18" charset="0"/>
                                      <a:ea typeface="楷体" panose="02010609060101010101" pitchFamily="49" charset="-122"/>
                                      <a:cs typeface="Times New Roman" panose="02020603050405020304" pitchFamily="16" charset="0"/>
                                    </a:rPr>
                                    <m:t>2</m:t>
                                  </m:r>
                                </m:sub>
                              </m:sSub>
                              <m:r>
                                <a:rPr lang="en-US" altLang="zh-CN" i="1">
                                  <a:latin typeface="Cambria Math" panose="02040503050406030204" pitchFamily="18" charset="0"/>
                                  <a:ea typeface="楷体" panose="02010609060101010101" pitchFamily="49" charset="-122"/>
                                  <a:cs typeface="Times New Roman" panose="02020603050405020304" pitchFamily="16"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latin typeface="Cambria Math" panose="02040503050406030204" pitchFamily="18" charset="0"/>
                                      <a:ea typeface="楷体" panose="02010609060101010101" pitchFamily="49" charset="-122"/>
                                      <a:cs typeface="Times New Roman" panose="02020603050405020304" pitchFamily="16" charset="0"/>
                                    </a:rPr>
                                    <m:t>𝒎</m:t>
                                  </m:r>
                                </m:e>
                                <m:sub>
                                  <m:r>
                                    <a:rPr lang="en-US" altLang="zh-CN" i="1">
                                      <a:latin typeface="Cambria Math" panose="02040503050406030204" pitchFamily="18" charset="0"/>
                                      <a:ea typeface="楷体" panose="02010609060101010101" pitchFamily="49" charset="-122"/>
                                      <a:cs typeface="Times New Roman" panose="02020603050405020304" pitchFamily="16" charset="0"/>
                                    </a:rPr>
                                    <m:t>1</m:t>
                                  </m:r>
                                </m:sub>
                              </m:sSub>
                              <m:r>
                                <a:rPr lang="en-US" altLang="zh-CN" i="1">
                                  <a:latin typeface="Cambria Math" panose="02040503050406030204" pitchFamily="18" charset="0"/>
                                  <a:ea typeface="楷体" panose="02010609060101010101" pitchFamily="49" charset="-122"/>
                                  <a:cs typeface="Times New Roman" panose="02020603050405020304" pitchFamily="16" charset="0"/>
                                </a:rPr>
                                <m:t>)</m:t>
                              </m:r>
                            </m:e>
                            <m:sup>
                              <m:r>
                                <a:rPr lang="en-US" altLang="zh-CN" i="1">
                                  <a:latin typeface="Cambria Math" panose="02040503050406030204" pitchFamily="18" charset="0"/>
                                  <a:ea typeface="楷体" panose="02010609060101010101" pitchFamily="49" charset="-122"/>
                                  <a:cs typeface="Times New Roman" panose="02020603050405020304" pitchFamily="16" charset="0"/>
                                </a:rPr>
                                <m:t>𝑇</m:t>
                              </m:r>
                            </m:sup>
                          </m:sSup>
                          <m:r>
                            <a:rPr lang="en-US" altLang="zh-CN" i="1">
                              <a:latin typeface="Cambria Math" panose="02040503050406030204" pitchFamily="18" charset="0"/>
                              <a:ea typeface="楷体" panose="02010609060101010101" pitchFamily="49" charset="-122"/>
                              <a:cs typeface="Times New Roman" panose="02020603050405020304" pitchFamily="16" charset="0"/>
                            </a:rPr>
                            <m:t>𝒘</m:t>
                          </m:r>
                        </m:num>
                        <m:den>
                          <m:sSub>
                            <m:sSub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bPr>
                            <m:e>
                              <m:sSup>
                                <m:sSup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i="1">
                                      <a:latin typeface="Cambria Math" panose="02040503050406030204" pitchFamily="18" charset="0"/>
                                      <a:ea typeface="楷体" panose="02010609060101010101" pitchFamily="49" charset="-122"/>
                                      <a:cs typeface="Times New Roman" panose="02020603050405020304" pitchFamily="16" charset="0"/>
                                    </a:rPr>
                                    <m:t>𝒘</m:t>
                                  </m:r>
                                </m:e>
                                <m:sup>
                                  <m:r>
                                    <a:rPr lang="en-US" altLang="zh-CN" i="1">
                                      <a:latin typeface="Cambria Math" panose="02040503050406030204" pitchFamily="18" charset="0"/>
                                      <a:ea typeface="楷体" panose="02010609060101010101" pitchFamily="49" charset="-122"/>
                                      <a:cs typeface="Times New Roman" panose="02020603050405020304" pitchFamily="16" charset="0"/>
                                    </a:rPr>
                                    <m:t>𝑇</m:t>
                                  </m:r>
                                </m:sup>
                              </m:sSup>
                              <m:r>
                                <a:rPr lang="en-US" altLang="zh-CN" i="1">
                                  <a:latin typeface="Cambria Math" panose="02040503050406030204" pitchFamily="18" charset="0"/>
                                  <a:ea typeface="楷体" panose="02010609060101010101" pitchFamily="49" charset="-122"/>
                                  <a:cs typeface="Times New Roman" panose="02020603050405020304" pitchFamily="16" charset="0"/>
                                </a:rPr>
                                <m:t>(</m:t>
                              </m:r>
                              <m:r>
                                <a:rPr lang="en-US" altLang="zh-CN" i="1">
                                  <a:latin typeface="Cambria Math" panose="02040503050406030204" pitchFamily="18" charset="0"/>
                                  <a:ea typeface="楷体" panose="02010609060101010101" pitchFamily="49" charset="-122"/>
                                  <a:cs typeface="Times New Roman" panose="02020603050405020304" pitchFamily="16" charset="0"/>
                                </a:rPr>
                                <m:t>𝛴</m:t>
                              </m:r>
                            </m:e>
                            <m:sub>
                              <m:r>
                                <a:rPr lang="en-US" altLang="zh-CN" i="1">
                                  <a:latin typeface="Cambria Math" panose="02040503050406030204" pitchFamily="18" charset="0"/>
                                  <a:ea typeface="楷体" panose="02010609060101010101" pitchFamily="49" charset="-122"/>
                                  <a:cs typeface="Times New Roman" panose="02020603050405020304" pitchFamily="16" charset="0"/>
                                </a:rPr>
                                <m:t>1</m:t>
                              </m:r>
                            </m:sub>
                          </m:sSub>
                          <m:r>
                            <a:rPr lang="en-US" altLang="zh-CN" i="1">
                              <a:latin typeface="Cambria Math" panose="02040503050406030204" pitchFamily="18" charset="0"/>
                              <a:ea typeface="楷体" panose="02010609060101010101" pitchFamily="49" charset="-122"/>
                              <a:cs typeface="Times New Roman" panose="02020603050405020304" pitchFamily="16"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latin typeface="Cambria Math" panose="02040503050406030204" pitchFamily="18" charset="0"/>
                                  <a:ea typeface="楷体" panose="02010609060101010101" pitchFamily="49" charset="-122"/>
                                  <a:cs typeface="Times New Roman" panose="02020603050405020304" pitchFamily="16" charset="0"/>
                                </a:rPr>
                                <m:t>𝛴</m:t>
                              </m:r>
                            </m:e>
                            <m:sub>
                              <m:r>
                                <a:rPr lang="en-US" altLang="zh-CN" i="1">
                                  <a:latin typeface="Cambria Math" panose="02040503050406030204" pitchFamily="18" charset="0"/>
                                  <a:ea typeface="楷体" panose="02010609060101010101" pitchFamily="49" charset="-122"/>
                                  <a:cs typeface="Times New Roman" panose="02020603050405020304" pitchFamily="16" charset="0"/>
                                </a:rPr>
                                <m:t>2</m:t>
                              </m:r>
                            </m:sub>
                          </m:sSub>
                          <m:r>
                            <a:rPr lang="en-US" altLang="zh-CN" i="1">
                              <a:latin typeface="Cambria Math" panose="02040503050406030204" pitchFamily="18" charset="0"/>
                              <a:ea typeface="楷体" panose="02010609060101010101" pitchFamily="49" charset="-122"/>
                              <a:cs typeface="Times New Roman" panose="02020603050405020304" pitchFamily="16" charset="0"/>
                            </a:rPr>
                            <m:t>)</m:t>
                          </m:r>
                          <m:r>
                            <a:rPr lang="en-US" altLang="zh-CN" i="1">
                              <a:latin typeface="Cambria Math" panose="02040503050406030204" pitchFamily="18" charset="0"/>
                              <a:ea typeface="楷体" panose="02010609060101010101" pitchFamily="49" charset="-122"/>
                              <a:cs typeface="Times New Roman" panose="02020603050405020304" pitchFamily="16" charset="0"/>
                            </a:rPr>
                            <m:t>𝒘</m:t>
                          </m:r>
                        </m:den>
                      </m:f>
                      <m:r>
                        <a:rPr lang="en-US" altLang="zh-CN" i="1">
                          <a:latin typeface="Cambria Math" panose="02040503050406030204" pitchFamily="18" charset="0"/>
                          <a:ea typeface="楷体" panose="02010609060101010101" pitchFamily="49" charset="-122"/>
                          <a:cs typeface="Times New Roman" panose="02020603050405020304" pitchFamily="16" charset="0"/>
                        </a:rPr>
                        <m:t>=</m:t>
                      </m:r>
                      <m:f>
                        <m:f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fPr>
                        <m:num>
                          <m:sSup>
                            <m:sSup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i="1">
                                  <a:latin typeface="Cambria Math" panose="02040503050406030204" pitchFamily="18" charset="0"/>
                                  <a:ea typeface="楷体" panose="02010609060101010101" pitchFamily="49" charset="-122"/>
                                  <a:cs typeface="Times New Roman" panose="02020603050405020304" pitchFamily="16" charset="0"/>
                                </a:rPr>
                                <m:t>𝒘</m:t>
                              </m:r>
                            </m:e>
                            <m:sup>
                              <m:r>
                                <a:rPr lang="en-US" altLang="zh-CN" i="1">
                                  <a:latin typeface="Cambria Math" panose="02040503050406030204" pitchFamily="18" charset="0"/>
                                  <a:ea typeface="楷体" panose="02010609060101010101" pitchFamily="49" charset="-122"/>
                                  <a:cs typeface="Times New Roman" panose="02020603050405020304" pitchFamily="16" charset="0"/>
                                </a:rPr>
                                <m:t>𝑇</m:t>
                              </m:r>
                            </m:sup>
                          </m:sSup>
                          <m:sSub>
                            <m:sSub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latin typeface="Cambria Math" panose="02040503050406030204" pitchFamily="18" charset="0"/>
                                  <a:ea typeface="楷体" panose="02010609060101010101" pitchFamily="49" charset="-122"/>
                                  <a:cs typeface="Times New Roman" panose="02020603050405020304" pitchFamily="16" charset="0"/>
                                </a:rPr>
                                <m:t>𝑺</m:t>
                              </m:r>
                            </m:e>
                            <m:sub>
                              <m:r>
                                <a:rPr lang="en-US" altLang="zh-CN" i="1">
                                  <a:latin typeface="Cambria Math" panose="02040503050406030204" pitchFamily="18" charset="0"/>
                                  <a:ea typeface="楷体" panose="02010609060101010101" pitchFamily="49" charset="-122"/>
                                  <a:cs typeface="Times New Roman" panose="02020603050405020304" pitchFamily="16" charset="0"/>
                                </a:rPr>
                                <m:t>𝑏</m:t>
                              </m:r>
                            </m:sub>
                          </m:sSub>
                          <m:r>
                            <a:rPr lang="en-US" altLang="zh-CN" i="1">
                              <a:latin typeface="Cambria Math" panose="02040503050406030204" pitchFamily="18" charset="0"/>
                              <a:ea typeface="楷体" panose="02010609060101010101" pitchFamily="49" charset="-122"/>
                              <a:cs typeface="Times New Roman" panose="02020603050405020304" pitchFamily="16" charset="0"/>
                            </a:rPr>
                            <m:t>𝒘</m:t>
                          </m:r>
                        </m:num>
                        <m:den>
                          <m:sSup>
                            <m:sSup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i="1">
                                  <a:latin typeface="Cambria Math" panose="02040503050406030204" pitchFamily="18" charset="0"/>
                                  <a:ea typeface="楷体" panose="02010609060101010101" pitchFamily="49" charset="-122"/>
                                  <a:cs typeface="Times New Roman" panose="02020603050405020304" pitchFamily="16" charset="0"/>
                                </a:rPr>
                                <m:t>𝒘</m:t>
                              </m:r>
                            </m:e>
                            <m:sup>
                              <m:r>
                                <a:rPr lang="en-US" altLang="zh-CN" i="1">
                                  <a:latin typeface="Cambria Math" panose="02040503050406030204" pitchFamily="18" charset="0"/>
                                  <a:ea typeface="楷体" panose="02010609060101010101" pitchFamily="49" charset="-122"/>
                                  <a:cs typeface="Times New Roman" panose="02020603050405020304" pitchFamily="16" charset="0"/>
                                </a:rPr>
                                <m:t>𝑇</m:t>
                              </m:r>
                            </m:sup>
                          </m:sSup>
                          <m:sSub>
                            <m:sSub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latin typeface="Cambria Math" panose="02040503050406030204" pitchFamily="18" charset="0"/>
                                  <a:ea typeface="楷体" panose="02010609060101010101" pitchFamily="49" charset="-122"/>
                                  <a:cs typeface="Times New Roman" panose="02020603050405020304" pitchFamily="16" charset="0"/>
                                </a:rPr>
                                <m:t>𝑺</m:t>
                              </m:r>
                            </m:e>
                            <m:sub>
                              <m:r>
                                <a:rPr lang="en-US" altLang="zh-CN" i="1">
                                  <a:latin typeface="Cambria Math" panose="02040503050406030204" pitchFamily="18" charset="0"/>
                                  <a:ea typeface="楷体" panose="02010609060101010101" pitchFamily="49" charset="-122"/>
                                  <a:cs typeface="Times New Roman" panose="02020603050405020304" pitchFamily="16" charset="0"/>
                                </a:rPr>
                                <m:t>𝑤</m:t>
                              </m:r>
                            </m:sub>
                          </m:sSub>
                          <m:r>
                            <a:rPr lang="en-US" altLang="zh-CN" i="1">
                              <a:latin typeface="Cambria Math" panose="02040503050406030204" pitchFamily="18" charset="0"/>
                              <a:ea typeface="楷体" panose="02010609060101010101" pitchFamily="49" charset="-122"/>
                              <a:cs typeface="Times New Roman" panose="02020603050405020304" pitchFamily="16" charset="0"/>
                            </a:rPr>
                            <m:t>𝒘</m:t>
                          </m:r>
                        </m:den>
                      </m:f>
                    </m:oMath>
                  </m:oMathPara>
                </a14:m>
                <a:endParaRPr lang="zh-CN" altLang="zh-CN" dirty="0">
                  <a:latin typeface="Times New Roman" panose="02020603050405020304" pitchFamily="16" charset="0"/>
                  <a:ea typeface="华文楷体" panose="02010600040101010101" pitchFamily="2" charset="-122"/>
                  <a:cs typeface="Times New Roman" panose="02020603050405020304" pitchFamily="16" charset="0"/>
                </a:endParaRPr>
              </a:p>
              <a:p>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𝑺</m:t>
                        </m:r>
                      </m:e>
                      <m:sub>
                        <m:r>
                          <a:rPr lang="zh-CN" altLang="en-US" i="1" dirty="0">
                            <a:latin typeface="Cambria Math" panose="02040503050406030204" pitchFamily="18" charset="0"/>
                          </a:rPr>
                          <m:t>𝑏</m:t>
                        </m:r>
                      </m:sub>
                    </m:sSub>
                  </m:oMath>
                </a14:m>
                <a:r>
                  <a:rPr lang="zh-CN" altLang="en-US" dirty="0"/>
                  <a:t>称为类间散度矩阵</a:t>
                </a:r>
                <a:r>
                  <a:rPr lang="en-US" altLang="zh-CN" dirty="0"/>
                  <a:t>(between-class scatter matrix)</a:t>
                </a:r>
                <a:endParaRPr lang="en-US" altLang="zh-CN" dirty="0"/>
              </a:p>
              <a:p>
                <a:pPr lvl="1"/>
                <a:r>
                  <a:rPr lang="zh-CN" altLang="en-US" dirty="0"/>
                  <a:t>衡量两个类别均值点之间的“分离”程度</a:t>
                </a:r>
                <a:r>
                  <a:rPr lang="en-US" altLang="zh-CN" dirty="0"/>
                  <a:t>:</a:t>
                </a:r>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𝑺</m:t>
                          </m:r>
                        </m:e>
                        <m:sub>
                          <m:r>
                            <a:rPr lang="zh-CN" altLang="en-US" i="1" dirty="0">
                              <a:latin typeface="Cambria Math" panose="02040503050406030204" pitchFamily="18" charset="0"/>
                            </a:rPr>
                            <m:t>𝑏</m:t>
                          </m:r>
                        </m:sub>
                      </m:sSub>
                      <m:r>
                        <a:rPr lang="en-US" altLang="zh-CN" i="1" dirty="0">
                          <a:latin typeface="Cambria Math" panose="02040503050406030204" pitchFamily="18" charset="0"/>
                        </a:rPr>
                        <m:t>=</m:t>
                      </m:r>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𝒎</m:t>
                              </m:r>
                            </m:e>
                            <m:sub>
                              <m:r>
                                <a:rPr lang="en-US" altLang="zh-CN" i="1" dirty="0">
                                  <a:latin typeface="Cambria Math" panose="02040503050406030204" pitchFamily="18" charset="0"/>
                                </a:rPr>
                                <m:t>2</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𝒎</m:t>
                              </m:r>
                            </m:e>
                            <m:sub>
                              <m:r>
                                <a:rPr lang="en-US" altLang="zh-CN" i="1" dirty="0">
                                  <a:latin typeface="Cambria Math" panose="02040503050406030204" pitchFamily="18" charset="0"/>
                                </a:rPr>
                                <m:t>1</m:t>
                              </m:r>
                            </m:sub>
                          </m:sSub>
                        </m:e>
                      </m:d>
                      <m:sSup>
                        <m:sSupPr>
                          <m:ctrlPr>
                            <a:rPr lang="en-US" altLang="zh-CN" i="1" dirty="0">
                              <a:latin typeface="Cambria Math" panose="02040503050406030204" pitchFamily="18" charset="0"/>
                            </a:rPr>
                          </m:ctrlPr>
                        </m:sSupPr>
                        <m:e>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𝒎</m:t>
                                  </m:r>
                                </m:e>
                                <m:sub>
                                  <m:r>
                                    <a:rPr lang="en-US" altLang="zh-CN" i="1" dirty="0">
                                      <a:latin typeface="Cambria Math" panose="02040503050406030204" pitchFamily="18" charset="0"/>
                                    </a:rPr>
                                    <m:t>2</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𝒎</m:t>
                                  </m:r>
                                </m:e>
                                <m:sub>
                                  <m:r>
                                    <a:rPr lang="en-US" altLang="zh-CN" i="1" dirty="0">
                                      <a:latin typeface="Cambria Math" panose="02040503050406030204" pitchFamily="18" charset="0"/>
                                    </a:rPr>
                                    <m:t>1</m:t>
                                  </m:r>
                                </m:sub>
                              </m:sSub>
                            </m:e>
                          </m:d>
                        </m:e>
                        <m:sup>
                          <m:r>
                            <a:rPr lang="zh-CN" altLang="en-US" i="1" dirty="0">
                              <a:latin typeface="Cambria Math" panose="02040503050406030204" pitchFamily="18" charset="0"/>
                            </a:rPr>
                            <m:t>𝑇</m:t>
                          </m:r>
                        </m:sup>
                      </m:sSup>
                      <m:r>
                        <a:rPr lang="zh-CN" altLang="en-US" i="1" dirty="0">
                          <a:latin typeface="Cambria Math" panose="02040503050406030204" pitchFamily="18" charset="0"/>
                        </a:rPr>
                        <m:t>  </m:t>
                      </m:r>
                    </m:oMath>
                  </m:oMathPara>
                </a14:m>
                <a:endParaRPr lang="zh-CN" altLang="en-US" dirty="0"/>
              </a:p>
              <a:p>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𝑺</m:t>
                        </m:r>
                      </m:e>
                      <m:sub>
                        <m:r>
                          <a:rPr lang="zh-CN" altLang="en-US" i="1" dirty="0">
                            <a:latin typeface="Cambria Math" panose="02040503050406030204" pitchFamily="18" charset="0"/>
                          </a:rPr>
                          <m:t>𝑤</m:t>
                        </m:r>
                      </m:sub>
                    </m:sSub>
                  </m:oMath>
                </a14:m>
                <a:r>
                  <a:rPr lang="zh-CN" altLang="en-US" dirty="0"/>
                  <a:t>称为类内散度矩阵</a:t>
                </a:r>
                <a:r>
                  <a:rPr lang="en-US" altLang="zh-CN" dirty="0"/>
                  <a:t>(within-class scatter matrix)</a:t>
                </a:r>
                <a:endParaRPr lang="en-US" altLang="zh-CN" dirty="0"/>
              </a:p>
              <a:p>
                <a:pPr lvl="1"/>
                <a:r>
                  <a:rPr lang="zh-CN" altLang="en-US" dirty="0"/>
                  <a:t>衡量每个类别中数据点的“分离”程度：</a:t>
                </a:r>
                <a:endParaRPr lang="zh-CN" altLang="en-US" dirty="0"/>
              </a:p>
              <a:p>
                <a:pPr marL="0" indent="0">
                  <a:buNone/>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𝑺</m:t>
                          </m:r>
                        </m:e>
                        <m:sub>
                          <m:r>
                            <a:rPr lang="zh-CN" altLang="en-US" i="1" dirty="0">
                              <a:latin typeface="Cambria Math" panose="02040503050406030204" pitchFamily="18" charset="0"/>
                            </a:rPr>
                            <m:t>𝑤</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𝛴</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𝛴</m:t>
                          </m:r>
                        </m:e>
                        <m:sub>
                          <m:r>
                            <a:rPr lang="en-US" altLang="zh-CN" i="1" dirty="0">
                              <a:latin typeface="Cambria Math" panose="02040503050406030204" pitchFamily="18" charset="0"/>
                            </a:rPr>
                            <m:t>2</m:t>
                          </m:r>
                        </m:sub>
                      </m:sSub>
                    </m:oMath>
                  </m:oMathPara>
                </a14:m>
                <a:endParaRPr lang="en-US" altLang="zh-CN" dirty="0"/>
              </a:p>
              <a:p>
                <a:r>
                  <a:rPr lang="zh-CN" altLang="en-US" dirty="0"/>
                  <a:t>由于</a:t>
                </a:r>
                <a14:m>
                  <m:oMath xmlns:m="http://schemas.openxmlformats.org/officeDocument/2006/math">
                    <m:r>
                      <a:rPr lang="zh-CN" altLang="en-US" i="1" dirty="0" smtClean="0">
                        <a:latin typeface="Cambria Math" panose="02040503050406030204" pitchFamily="18" charset="0"/>
                      </a:rPr>
                      <m:t>𝐽</m:t>
                    </m:r>
                    <m:r>
                      <a:rPr lang="en-US" altLang="zh-CN" i="1" dirty="0">
                        <a:latin typeface="Cambria Math" panose="02040503050406030204" pitchFamily="18" charset="0"/>
                      </a:rPr>
                      <m:t>(</m:t>
                    </m:r>
                    <m:r>
                      <a:rPr lang="zh-CN" altLang="en-US" i="1" dirty="0">
                        <a:latin typeface="Cambria Math" panose="02040503050406030204" pitchFamily="18" charset="0"/>
                      </a:rPr>
                      <m:t>𝒘</m:t>
                    </m:r>
                    <m:r>
                      <a:rPr lang="en-US" altLang="zh-CN" i="1" dirty="0">
                        <a:latin typeface="Cambria Math" panose="02040503050406030204" pitchFamily="18" charset="0"/>
                      </a:rPr>
                      <m:t>)</m:t>
                    </m:r>
                  </m:oMath>
                </a14:m>
                <a:r>
                  <a:rPr lang="zh-CN" altLang="en-US" dirty="0"/>
                  <a:t>的分子和分母都是关于</a:t>
                </a:r>
                <a14:m>
                  <m:oMath xmlns:m="http://schemas.openxmlformats.org/officeDocument/2006/math">
                    <m:r>
                      <a:rPr lang="zh-CN" altLang="en-US" i="1" dirty="0" smtClean="0">
                        <a:latin typeface="Cambria Math" panose="02040503050406030204" pitchFamily="18" charset="0"/>
                      </a:rPr>
                      <m:t>𝒘</m:t>
                    </m:r>
                  </m:oMath>
                </a14:m>
                <a:r>
                  <a:rPr lang="zh-CN" altLang="en-US" dirty="0"/>
                  <a:t>的二项式，因此解只与</a:t>
                </a:r>
                <a14:m>
                  <m:oMath xmlns:m="http://schemas.openxmlformats.org/officeDocument/2006/math">
                    <m:r>
                      <a:rPr lang="zh-CN" altLang="en-US" i="1" dirty="0" smtClean="0">
                        <a:latin typeface="Cambria Math" panose="02040503050406030204" pitchFamily="18" charset="0"/>
                      </a:rPr>
                      <m:t>𝒘</m:t>
                    </m:r>
                  </m:oMath>
                </a14:m>
                <a:r>
                  <a:rPr lang="zh-CN" altLang="en-US" dirty="0"/>
                  <a:t>的方向有关，与</a:t>
                </a:r>
                <a14:m>
                  <m:oMath xmlns:m="http://schemas.openxmlformats.org/officeDocument/2006/math">
                    <m:r>
                      <a:rPr lang="zh-CN" altLang="en-US" i="1" dirty="0" smtClean="0">
                        <a:latin typeface="Cambria Math" panose="02040503050406030204" pitchFamily="18" charset="0"/>
                      </a:rPr>
                      <m:t>𝒘</m:t>
                    </m:r>
                  </m:oMath>
                </a14:m>
                <a:r>
                  <a:rPr lang="zh-CN" altLang="en-US" dirty="0"/>
                  <a:t>的长度无关，因此可令分母</a:t>
                </a:r>
                <a14:m>
                  <m:oMath xmlns:m="http://schemas.openxmlformats.org/officeDocument/2006/math">
                    <m:sSup>
                      <m:sSupPr>
                        <m:ctrlPr>
                          <a:rPr lang="en-US" altLang="zh-CN" i="1" dirty="0" smtClean="0">
                            <a:latin typeface="Cambria Math" panose="02040503050406030204" pitchFamily="18" charset="0"/>
                          </a:rPr>
                        </m:ctrlPr>
                      </m:sSupPr>
                      <m:e>
                        <m:r>
                          <a:rPr lang="zh-CN" altLang="en-US" i="1" dirty="0" smtClean="0">
                            <a:latin typeface="Cambria Math" panose="02040503050406030204" pitchFamily="18" charset="0"/>
                          </a:rPr>
                          <m:t>𝒘</m:t>
                        </m:r>
                      </m:e>
                      <m:sup>
                        <m:r>
                          <a:rPr lang="zh-CN" altLang="en-US" i="1" dirty="0">
                            <a:latin typeface="Cambria Math" panose="02040503050406030204" pitchFamily="18" charset="0"/>
                          </a:rPr>
                          <m:t>𝑇</m:t>
                        </m:r>
                      </m:sup>
                    </m:sSup>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𝑺</m:t>
                        </m:r>
                      </m:e>
                      <m:sub>
                        <m:r>
                          <a:rPr lang="zh-CN" altLang="en-US" i="1" dirty="0">
                            <a:latin typeface="Cambria Math" panose="02040503050406030204" pitchFamily="18" charset="0"/>
                          </a:rPr>
                          <m:t>𝑊</m:t>
                        </m:r>
                      </m:sub>
                    </m:sSub>
                    <m:r>
                      <a:rPr lang="zh-CN" altLang="en-US" i="1" dirty="0">
                        <a:latin typeface="Cambria Math" panose="02040503050406030204" pitchFamily="18" charset="0"/>
                      </a:rPr>
                      <m:t>𝒘</m:t>
                    </m:r>
                    <m:r>
                      <a:rPr lang="en-US" altLang="zh-CN" i="1" dirty="0">
                        <a:latin typeface="Cambria Math" panose="02040503050406030204" pitchFamily="18" charset="0"/>
                      </a:rPr>
                      <m:t>=</m:t>
                    </m:r>
                    <m:r>
                      <a:rPr lang="en-US" altLang="zh-CN" i="1" dirty="0">
                        <a:latin typeface="Cambria Math" panose="02040503050406030204" pitchFamily="18" charset="0"/>
                      </a:rPr>
                      <m:t>1</m:t>
                    </m:r>
                  </m:oMath>
                </a14:m>
                <a:r>
                  <a:rPr lang="zh-CN" altLang="en-US" dirty="0"/>
                  <a:t>，用拉格朗日乘子法来求解</a:t>
                </a:r>
                <a:endParaRPr lang="zh-CN" altLang="en-US"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7"/>
                </a:stretch>
              </a:blipFill>
            </p:spPr>
            <p:txBody>
              <a:bodyPr/>
              <a:lstStyle/>
              <a:p>
                <a:r>
                  <a:rPr lang="zh-CN" altLang="en-US">
                    <a:noFill/>
                  </a:rPr>
                  <a:t> </a:t>
                </a:r>
              </a:p>
            </p:txBody>
          </p:sp>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线性区别分析：二分类问题</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a:t>对应拉格朗日函数为：</a:t>
                </a:r>
                <a:endParaRPr lang="zh-CN" altLang="en-US" dirty="0"/>
              </a:p>
              <a:p>
                <a:pPr marL="0" indent="0">
                  <a:buNone/>
                </a:pPr>
                <a14:m>
                  <m:oMathPara xmlns:m="http://schemas.openxmlformats.org/officeDocument/2006/math">
                    <m:oMathParaPr>
                      <m:jc m:val="centerGroup"/>
                    </m:oMathParaPr>
                    <m:oMath xmlns:m="http://schemas.openxmlformats.org/officeDocument/2006/math">
                      <m:r>
                        <a:rPr lang="zh-CN" altLang="en-US" i="1" dirty="0" smtClean="0">
                          <a:latin typeface="Cambria Math" panose="02040503050406030204" pitchFamily="18" charset="0"/>
                        </a:rPr>
                        <m:t>𝐿</m:t>
                      </m:r>
                      <m:r>
                        <a:rPr lang="en-US" altLang="zh-CN" i="1" dirty="0">
                          <a:latin typeface="Cambria Math" panose="02040503050406030204" pitchFamily="18" charset="0"/>
                        </a:rPr>
                        <m:t>(</m:t>
                      </m:r>
                      <m:r>
                        <a:rPr lang="zh-CN" altLang="en-US" i="1" dirty="0">
                          <a:latin typeface="Cambria Math" panose="02040503050406030204" pitchFamily="18" charset="0"/>
                        </a:rPr>
                        <m:t>𝒘</m:t>
                      </m:r>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zh-CN" altLang="en-US" i="1" dirty="0">
                              <a:latin typeface="Cambria Math" panose="02040503050406030204" pitchFamily="18" charset="0"/>
                            </a:rPr>
                            <m:t>𝒘</m:t>
                          </m:r>
                        </m:e>
                        <m:sup>
                          <m:r>
                            <a:rPr lang="zh-CN" altLang="en-US" i="1" dirty="0">
                              <a:latin typeface="Cambria Math" panose="02040503050406030204" pitchFamily="18" charset="0"/>
                            </a:rPr>
                            <m:t>𝑇</m:t>
                          </m:r>
                        </m:sup>
                      </m:sSup>
                      <m:r>
                        <a:rPr lang="zh-CN" altLang="en-US" i="1" dirty="0">
                          <a:latin typeface="Cambria Math" panose="02040503050406030204" pitchFamily="18" charset="0"/>
                        </a:rPr>
                        <m:t> </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𝑺</m:t>
                          </m:r>
                        </m:e>
                        <m:sub>
                          <m:r>
                            <a:rPr lang="zh-CN" altLang="en-US" i="1" dirty="0">
                              <a:latin typeface="Cambria Math" panose="02040503050406030204" pitchFamily="18" charset="0"/>
                            </a:rPr>
                            <m:t>𝑏</m:t>
                          </m:r>
                        </m:sub>
                      </m:sSub>
                      <m:r>
                        <a:rPr lang="zh-CN" altLang="en-US" i="1" dirty="0">
                          <a:latin typeface="Cambria Math" panose="02040503050406030204" pitchFamily="18" charset="0"/>
                        </a:rPr>
                        <m:t> </m:t>
                      </m:r>
                      <m:r>
                        <a:rPr lang="zh-CN" altLang="en-US" i="1" dirty="0">
                          <a:latin typeface="Cambria Math" panose="02040503050406030204" pitchFamily="18" charset="0"/>
                        </a:rPr>
                        <m:t>𝒘</m:t>
                      </m:r>
                      <m:r>
                        <a:rPr lang="zh-CN" altLang="en-US" i="1" dirty="0">
                          <a:latin typeface="Cambria Math" panose="02040503050406030204" pitchFamily="18" charset="0"/>
                        </a:rPr>
                        <m:t>−</m:t>
                      </m:r>
                      <m:r>
                        <a:rPr lang="zh-CN" altLang="en-US" i="1" dirty="0">
                          <a:latin typeface="Cambria Math" panose="02040503050406030204" pitchFamily="18" charset="0"/>
                        </a:rPr>
                        <m:t>𝜆</m:t>
                      </m:r>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zh-CN" altLang="en-US" i="1" dirty="0">
                              <a:latin typeface="Cambria Math" panose="02040503050406030204" pitchFamily="18" charset="0"/>
                            </a:rPr>
                            <m:t>𝒘</m:t>
                          </m:r>
                        </m:e>
                        <m:sup>
                          <m:r>
                            <a:rPr lang="zh-CN" altLang="en-US" i="1" dirty="0">
                              <a:latin typeface="Cambria Math" panose="02040503050406030204" pitchFamily="18" charset="0"/>
                            </a:rPr>
                            <m:t>𝑇</m:t>
                          </m:r>
                        </m:sup>
                      </m:sSup>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𝑺</m:t>
                          </m:r>
                        </m:e>
                        <m:sub>
                          <m:r>
                            <a:rPr lang="zh-CN" altLang="en-US" i="1" dirty="0">
                              <a:latin typeface="Cambria Math" panose="02040503050406030204" pitchFamily="18" charset="0"/>
                            </a:rPr>
                            <m:t>𝑤</m:t>
                          </m:r>
                        </m:sub>
                      </m:sSub>
                      <m:r>
                        <a:rPr lang="zh-CN" altLang="en-US" i="1" dirty="0">
                          <a:latin typeface="Cambria Math" panose="02040503050406030204" pitchFamily="18" charset="0"/>
                        </a:rPr>
                        <m:t>𝒘</m:t>
                      </m:r>
                      <m:r>
                        <a:rPr lang="zh-CN" altLang="en-US" i="1" dirty="0">
                          <a:latin typeface="Cambria Math" panose="02040503050406030204" pitchFamily="18" charset="0"/>
                        </a:rPr>
                        <m:t>−</m:t>
                      </m:r>
                      <m:r>
                        <a:rPr lang="zh-CN" altLang="en-US" i="1" dirty="0">
                          <a:latin typeface="Cambria Math" panose="02040503050406030204" pitchFamily="18" charset="0"/>
                        </a:rPr>
                        <m:t>1</m:t>
                      </m:r>
                      <m:r>
                        <a:rPr lang="zh-CN" altLang="en-US" i="1" dirty="0">
                          <a:latin typeface="Cambria Math" panose="02040503050406030204" pitchFamily="18" charset="0"/>
                        </a:rPr>
                        <m:t>)</m:t>
                      </m:r>
                    </m:oMath>
                  </m:oMathPara>
                </a14:m>
                <a:endParaRPr lang="en-US" altLang="zh-CN" dirty="0"/>
              </a:p>
              <a:p>
                <a:r>
                  <a:rPr lang="zh-CN" altLang="en-US" dirty="0"/>
                  <a:t>对</a:t>
                </a:r>
                <a14:m>
                  <m:oMath xmlns:m="http://schemas.openxmlformats.org/officeDocument/2006/math">
                    <m:r>
                      <a:rPr lang="zh-CN" altLang="en-US" i="1" dirty="0" smtClean="0">
                        <a:latin typeface="Cambria Math" panose="02040503050406030204" pitchFamily="18" charset="0"/>
                      </a:rPr>
                      <m:t>𝒘</m:t>
                    </m:r>
                  </m:oMath>
                </a14:m>
                <a:r>
                  <a:rPr lang="zh-CN" altLang="en-US" dirty="0"/>
                  <a:t>求偏导并使其求导结果为零，可得</a:t>
                </a:r>
                <a14:m>
                  <m:oMath xmlns:m="http://schemas.openxmlformats.org/officeDocument/2006/math">
                    <m:sSubSup>
                      <m:sSubSupPr>
                        <m:ctrlPr>
                          <a:rPr lang="en-US" altLang="zh-CN" i="1" dirty="0" smtClean="0">
                            <a:latin typeface="Cambria Math" panose="02040503050406030204" pitchFamily="18" charset="0"/>
                          </a:rPr>
                        </m:ctrlPr>
                      </m:sSubSupPr>
                      <m:e>
                        <m:r>
                          <a:rPr lang="zh-CN" altLang="en-US" i="1" dirty="0" smtClean="0">
                            <a:latin typeface="Cambria Math" panose="02040503050406030204" pitchFamily="18" charset="0"/>
                          </a:rPr>
                          <m:t>𝑺</m:t>
                        </m:r>
                      </m:e>
                      <m:sub>
                        <m:r>
                          <a:rPr lang="zh-CN" altLang="en-US" i="1" dirty="0" smtClean="0">
                            <a:latin typeface="Cambria Math" panose="02040503050406030204" pitchFamily="18" charset="0"/>
                          </a:rPr>
                          <m:t>𝑤</m:t>
                        </m:r>
                      </m:sub>
                      <m:sup>
                        <m:r>
                          <a:rPr lang="en-US" altLang="zh-CN" i="1" dirty="0">
                            <a:latin typeface="Cambria Math" panose="02040503050406030204" pitchFamily="18" charset="0"/>
                          </a:rPr>
                          <m:t>−</m:t>
                        </m:r>
                        <m:r>
                          <a:rPr lang="en-US" altLang="zh-CN" i="1" dirty="0">
                            <a:latin typeface="Cambria Math" panose="02040503050406030204" pitchFamily="18" charset="0"/>
                          </a:rPr>
                          <m:t>1</m:t>
                        </m:r>
                      </m:sup>
                    </m:sSubSup>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𝑺</m:t>
                        </m:r>
                      </m:e>
                      <m:sub>
                        <m:r>
                          <a:rPr lang="zh-CN" altLang="en-US" i="1" dirty="0">
                            <a:latin typeface="Cambria Math" panose="02040503050406030204" pitchFamily="18" charset="0"/>
                          </a:rPr>
                          <m:t>𝑏</m:t>
                        </m:r>
                      </m:sub>
                    </m:sSub>
                    <m:r>
                      <a:rPr lang="zh-CN" altLang="en-US" i="1" dirty="0">
                        <a:latin typeface="Cambria Math" panose="02040503050406030204" pitchFamily="18" charset="0"/>
                      </a:rPr>
                      <m:t>𝒘</m:t>
                    </m:r>
                    <m:r>
                      <a:rPr lang="en-US" altLang="zh-CN" i="1" dirty="0">
                        <a:latin typeface="Cambria Math" panose="02040503050406030204" pitchFamily="18" charset="0"/>
                      </a:rPr>
                      <m:t>=</m:t>
                    </m:r>
                    <m:r>
                      <a:rPr lang="zh-CN" altLang="en-US" i="1" dirty="0">
                        <a:latin typeface="Cambria Math" panose="02040503050406030204" pitchFamily="18" charset="0"/>
                      </a:rPr>
                      <m:t>𝜆</m:t>
                    </m:r>
                    <m:r>
                      <a:rPr lang="zh-CN" altLang="en-US" i="1" dirty="0">
                        <a:latin typeface="Cambria Math" panose="02040503050406030204" pitchFamily="18" charset="0"/>
                      </a:rPr>
                      <m:t>𝒘</m:t>
                    </m:r>
                  </m:oMath>
                </a14:m>
                <a:endParaRPr lang="en-US" altLang="zh-CN" dirty="0"/>
              </a:p>
              <a:p>
                <a:pPr lvl="1"/>
                <a14:m>
                  <m:oMath xmlns:m="http://schemas.openxmlformats.org/officeDocument/2006/math">
                    <m:r>
                      <a:rPr lang="el-GR" altLang="zh-CN" i="1" dirty="0" smtClean="0">
                        <a:latin typeface="Cambria Math" panose="02040503050406030204" pitchFamily="18" charset="0"/>
                      </a:rPr>
                      <m:t>𝜆</m:t>
                    </m:r>
                  </m:oMath>
                </a14:m>
                <a:r>
                  <a:rPr lang="zh-CN" altLang="en-US" dirty="0"/>
                  <a:t>和</a:t>
                </a:r>
                <a14:m>
                  <m:oMath xmlns:m="http://schemas.openxmlformats.org/officeDocument/2006/math">
                    <m:r>
                      <a:rPr lang="zh-CN" altLang="en-US" i="1" dirty="0" smtClean="0">
                        <a:latin typeface="Cambria Math" panose="02040503050406030204" pitchFamily="18" charset="0"/>
                      </a:rPr>
                      <m:t>𝒘</m:t>
                    </m:r>
                  </m:oMath>
                </a14:m>
                <a:r>
                  <a:rPr lang="zh-CN" altLang="en-US" dirty="0"/>
                  <a:t>分别是</a:t>
                </a:r>
                <a14:m>
                  <m:oMath xmlns:m="http://schemas.openxmlformats.org/officeDocument/2006/math">
                    <m:sSubSup>
                      <m:sSubSupPr>
                        <m:ctrlPr>
                          <a:rPr lang="en-US" altLang="zh-CN" i="1" dirty="0" smtClean="0">
                            <a:latin typeface="Cambria Math" panose="02040503050406030204" pitchFamily="18" charset="0"/>
                          </a:rPr>
                        </m:ctrlPr>
                      </m:sSubSupPr>
                      <m:e>
                        <m:r>
                          <a:rPr lang="zh-CN" altLang="en-US" i="1" dirty="0" smtClean="0">
                            <a:latin typeface="Cambria Math" panose="02040503050406030204" pitchFamily="18" charset="0"/>
                          </a:rPr>
                          <m:t>𝑺</m:t>
                        </m:r>
                      </m:e>
                      <m:sub>
                        <m:r>
                          <a:rPr lang="zh-CN" altLang="en-US" i="1" dirty="0">
                            <a:latin typeface="Cambria Math" panose="02040503050406030204" pitchFamily="18" charset="0"/>
                          </a:rPr>
                          <m:t>𝑤</m:t>
                        </m:r>
                      </m:sub>
                      <m:sup>
                        <m:r>
                          <a:rPr lang="en-US" altLang="zh-CN" i="1" dirty="0">
                            <a:latin typeface="Cambria Math" panose="02040503050406030204" pitchFamily="18" charset="0"/>
                          </a:rPr>
                          <m:t>−</m:t>
                        </m:r>
                        <m:r>
                          <a:rPr lang="en-US" altLang="zh-CN" i="1" dirty="0">
                            <a:latin typeface="Cambria Math" panose="02040503050406030204" pitchFamily="18" charset="0"/>
                          </a:rPr>
                          <m:t>1</m:t>
                        </m:r>
                      </m:sup>
                    </m:sSubSup>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𝑺</m:t>
                        </m:r>
                      </m:e>
                      <m:sub>
                        <m:r>
                          <a:rPr lang="zh-CN" altLang="en-US" i="1" dirty="0">
                            <a:latin typeface="Cambria Math" panose="02040503050406030204" pitchFamily="18" charset="0"/>
                          </a:rPr>
                          <m:t>𝑏</m:t>
                        </m:r>
                      </m:sub>
                    </m:sSub>
                  </m:oMath>
                </a14:m>
                <a:r>
                  <a:rPr lang="zh-CN" altLang="en-US" dirty="0"/>
                  <a:t>的特征根和特征向量</a:t>
                </a:r>
                <a:endParaRPr lang="en-US" altLang="zh-CN" dirty="0"/>
              </a:p>
              <a:p>
                <a:pPr lvl="1"/>
                <a14:m>
                  <m:oMath xmlns:m="http://schemas.openxmlformats.org/officeDocument/2006/math">
                    <m:sSubSup>
                      <m:sSubSupPr>
                        <m:ctrlPr>
                          <a:rPr lang="en-US" altLang="zh-CN" i="1" dirty="0">
                            <a:latin typeface="Cambria Math" panose="02040503050406030204" pitchFamily="18" charset="0"/>
                          </a:rPr>
                        </m:ctrlPr>
                      </m:sSubSupPr>
                      <m:e>
                        <m:r>
                          <a:rPr lang="zh-CN" altLang="en-US" i="1" dirty="0">
                            <a:latin typeface="Cambria Math" panose="02040503050406030204" pitchFamily="18" charset="0"/>
                          </a:rPr>
                          <m:t>𝑺</m:t>
                        </m:r>
                      </m:e>
                      <m:sub>
                        <m:r>
                          <a:rPr lang="zh-CN" altLang="en-US" i="1" dirty="0">
                            <a:latin typeface="Cambria Math" panose="02040503050406030204" pitchFamily="18" charset="0"/>
                          </a:rPr>
                          <m:t>𝑤</m:t>
                        </m:r>
                      </m:sub>
                      <m:sup>
                        <m:r>
                          <a:rPr lang="en-US" altLang="zh-CN" i="1" dirty="0">
                            <a:latin typeface="Cambria Math" panose="02040503050406030204" pitchFamily="18" charset="0"/>
                          </a:rPr>
                          <m:t>−</m:t>
                        </m:r>
                        <m:r>
                          <a:rPr lang="en-US" altLang="zh-CN" i="1" dirty="0">
                            <a:latin typeface="Cambria Math" panose="02040503050406030204" pitchFamily="18" charset="0"/>
                          </a:rPr>
                          <m:t>1</m:t>
                        </m:r>
                      </m:sup>
                    </m:sSubSup>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𝑺</m:t>
                        </m:r>
                      </m:e>
                      <m:sub>
                        <m:r>
                          <a:rPr lang="zh-CN" altLang="en-US" i="1" dirty="0">
                            <a:latin typeface="Cambria Math" panose="02040503050406030204" pitchFamily="18" charset="0"/>
                          </a:rPr>
                          <m:t>𝑏</m:t>
                        </m:r>
                      </m:sub>
                    </m:sSub>
                    <m:r>
                      <a:rPr lang="zh-CN" altLang="en-US" i="1" dirty="0">
                        <a:latin typeface="Cambria Math" panose="02040503050406030204" pitchFamily="18" charset="0"/>
                      </a:rPr>
                      <m:t>𝒘</m:t>
                    </m:r>
                    <m:r>
                      <a:rPr lang="en-US" altLang="zh-CN" i="1" dirty="0">
                        <a:latin typeface="Cambria Math" panose="02040503050406030204" pitchFamily="18" charset="0"/>
                      </a:rPr>
                      <m:t>=</m:t>
                    </m:r>
                    <m:r>
                      <a:rPr lang="zh-CN" altLang="en-US" i="1" dirty="0">
                        <a:latin typeface="Cambria Math" panose="02040503050406030204" pitchFamily="18" charset="0"/>
                      </a:rPr>
                      <m:t>𝜆</m:t>
                    </m:r>
                    <m:r>
                      <a:rPr lang="zh-CN" altLang="en-US" i="1" dirty="0">
                        <a:latin typeface="Cambria Math" panose="02040503050406030204" pitchFamily="18" charset="0"/>
                      </a:rPr>
                      <m:t>𝒘</m:t>
                    </m:r>
                  </m:oMath>
                </a14:m>
                <a:r>
                  <a:rPr lang="zh-CN" altLang="en-US" dirty="0"/>
                  <a:t>也被称为</a:t>
                </a:r>
                <a:r>
                  <a:rPr lang="en-US" altLang="zh-CN" dirty="0"/>
                  <a:t>Fisher</a:t>
                </a:r>
                <a:r>
                  <a:rPr lang="zh-CN" altLang="en-US" dirty="0"/>
                  <a:t>线性判别</a:t>
                </a:r>
                <a:endParaRPr lang="en-US" altLang="zh-CN" dirty="0"/>
              </a:p>
              <a:p>
                <a:pPr marL="0" indent="0">
                  <a:buNone/>
                </a:pPr>
                <a14:m>
                  <m:oMathPara xmlns:m="http://schemas.openxmlformats.org/officeDocument/2006/math">
                    <m:oMathParaPr>
                      <m:jc m:val="centerGroup"/>
                    </m:oMathParaPr>
                    <m:oMath xmlns:m="http://schemas.openxmlformats.org/officeDocument/2006/math">
                      <m:sSup>
                        <m:sSupPr>
                          <m:ctrlPr>
                            <a:rPr lang="zh-CN" altLang="zh-CN" i="1">
                              <a:latin typeface="Cambria Math" panose="02040503050406030204" pitchFamily="18" charset="0"/>
                            </a:rPr>
                          </m:ctrlPr>
                        </m:sSupPr>
                        <m:e>
                          <m:sSub>
                            <m:sSubPr>
                              <m:ctrlPr>
                                <a:rPr lang="zh-CN" altLang="zh-CN" i="1">
                                  <a:latin typeface="Cambria Math" panose="02040503050406030204" pitchFamily="18" charset="0"/>
                                </a:rPr>
                              </m:ctrlPr>
                            </m:sSubPr>
                            <m:e>
                              <m:r>
                                <a:rPr lang="en-US" altLang="zh-CN" i="1">
                                  <a:latin typeface="Cambria Math" panose="02040503050406030204" pitchFamily="18" charset="0"/>
                                </a:rPr>
                                <m:t>𝑺</m:t>
                              </m:r>
                            </m:e>
                            <m:sub>
                              <m:r>
                                <a:rPr lang="en-US" altLang="zh-CN" i="1">
                                  <a:latin typeface="Cambria Math" panose="02040503050406030204" pitchFamily="18" charset="0"/>
                                </a:rPr>
                                <m:t>𝑤</m:t>
                              </m:r>
                            </m:sub>
                          </m:sSub>
                        </m:e>
                        <m:sup>
                          <m:r>
                            <a:rPr lang="en-US" altLang="zh-CN" i="1">
                              <a:latin typeface="Cambria Math" panose="02040503050406030204" pitchFamily="18" charset="0"/>
                            </a:rPr>
                            <m:t>−</m:t>
                          </m:r>
                          <m:r>
                            <a:rPr lang="en-US" altLang="zh-CN" i="1">
                              <a:latin typeface="Cambria Math" panose="02040503050406030204" pitchFamily="18" charset="0"/>
                            </a:rPr>
                            <m:t>1</m:t>
                          </m:r>
                        </m:sup>
                      </m:sSup>
                      <m:sSub>
                        <m:sSubPr>
                          <m:ctrlPr>
                            <a:rPr lang="zh-CN" altLang="zh-CN" i="1">
                              <a:latin typeface="Cambria Math" panose="02040503050406030204" pitchFamily="18" charset="0"/>
                            </a:rPr>
                          </m:ctrlPr>
                        </m:sSubPr>
                        <m:e>
                          <m:r>
                            <a:rPr lang="en-US" altLang="zh-CN" i="1">
                              <a:latin typeface="Cambria Math" panose="02040503050406030204" pitchFamily="18" charset="0"/>
                            </a:rPr>
                            <m:t>𝑺</m:t>
                          </m:r>
                        </m:e>
                        <m:sub>
                          <m:r>
                            <a:rPr lang="en-US" altLang="zh-CN" i="1">
                              <a:latin typeface="Cambria Math" panose="02040503050406030204" pitchFamily="18" charset="0"/>
                            </a:rPr>
                            <m:t>𝑏</m:t>
                          </m:r>
                        </m:sub>
                      </m:sSub>
                      <m:r>
                        <a:rPr lang="en-US" altLang="zh-CN" i="1">
                          <a:latin typeface="Cambria Math" panose="02040503050406030204" pitchFamily="18" charset="0"/>
                        </a:rPr>
                        <m:t>𝒘</m:t>
                      </m:r>
                      <m:r>
                        <a:rPr lang="en-US" altLang="zh-CN" i="1">
                          <a:latin typeface="Cambria Math" panose="02040503050406030204" pitchFamily="18" charset="0"/>
                        </a:rPr>
                        <m:t>=</m:t>
                      </m:r>
                      <m:sSup>
                        <m:sSupPr>
                          <m:ctrlPr>
                            <a:rPr lang="zh-CN" altLang="zh-CN" i="1">
                              <a:latin typeface="Cambria Math" panose="02040503050406030204" pitchFamily="18" charset="0"/>
                            </a:rPr>
                          </m:ctrlPr>
                        </m:sSupPr>
                        <m:e>
                          <m:sSub>
                            <m:sSubPr>
                              <m:ctrlPr>
                                <a:rPr lang="zh-CN" altLang="zh-CN" i="1">
                                  <a:latin typeface="Cambria Math" panose="02040503050406030204" pitchFamily="18" charset="0"/>
                                </a:rPr>
                              </m:ctrlPr>
                            </m:sSubPr>
                            <m:e>
                              <m:r>
                                <a:rPr lang="en-US" altLang="zh-CN" i="1">
                                  <a:latin typeface="Cambria Math" panose="02040503050406030204" pitchFamily="18" charset="0"/>
                                </a:rPr>
                                <m:t>𝑺</m:t>
                              </m:r>
                            </m:e>
                            <m:sub>
                              <m:r>
                                <a:rPr lang="en-US" altLang="zh-CN" i="1">
                                  <a:latin typeface="Cambria Math" panose="02040503050406030204" pitchFamily="18" charset="0"/>
                                </a:rPr>
                                <m:t>𝑤</m:t>
                              </m:r>
                            </m:sub>
                          </m:sSub>
                        </m:e>
                        <m:sup>
                          <m:r>
                            <a:rPr lang="en-US" altLang="zh-CN" i="1">
                              <a:latin typeface="Cambria Math" panose="02040503050406030204" pitchFamily="18" charset="0"/>
                            </a:rPr>
                            <m:t>−</m:t>
                          </m:r>
                          <m:r>
                            <a:rPr lang="en-US" altLang="zh-CN" i="1">
                              <a:latin typeface="Cambria Math" panose="02040503050406030204" pitchFamily="18" charset="0"/>
                            </a:rPr>
                            <m:t>1</m:t>
                          </m:r>
                        </m:sup>
                      </m:sSup>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𝒎</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𝒎</m:t>
                              </m:r>
                            </m:e>
                            <m:sub>
                              <m:r>
                                <a:rPr lang="en-US" altLang="zh-CN" i="1">
                                  <a:latin typeface="Cambria Math" panose="02040503050406030204" pitchFamily="18" charset="0"/>
                                </a:rPr>
                                <m:t>1</m:t>
                              </m:r>
                            </m:sub>
                          </m:sSub>
                        </m:e>
                      </m:d>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𝜆</m:t>
                          </m:r>
                        </m:e>
                        <m:sub>
                          <m:r>
                            <a:rPr lang="en-US" altLang="zh-CN" i="1">
                              <a:latin typeface="Cambria Math" panose="02040503050406030204" pitchFamily="18" charset="0"/>
                            </a:rPr>
                            <m:t>𝑤</m:t>
                          </m:r>
                        </m:sub>
                      </m:sSub>
                      <m:r>
                        <a:rPr lang="en-US" altLang="zh-CN" i="1">
                          <a:latin typeface="Cambria Math" panose="02040503050406030204" pitchFamily="18" charset="0"/>
                        </a:rPr>
                        <m:t>=</m:t>
                      </m:r>
                      <m:r>
                        <a:rPr lang="en-US" altLang="zh-CN" i="1">
                          <a:latin typeface="Cambria Math" panose="02040503050406030204" pitchFamily="18" charset="0"/>
                        </a:rPr>
                        <m:t>𝜆</m:t>
                      </m:r>
                      <m:r>
                        <a:rPr lang="en-US" altLang="zh-CN" i="1">
                          <a:latin typeface="Cambria Math" panose="02040503050406030204" pitchFamily="18" charset="0"/>
                        </a:rPr>
                        <m:t>𝒘</m:t>
                      </m:r>
                    </m:oMath>
                  </m:oMathPara>
                </a14:m>
                <a:endParaRPr lang="en-US" altLang="zh-CN" dirty="0"/>
              </a:p>
              <a:p>
                <a:r>
                  <a:rPr lang="zh-CN" altLang="en-US" dirty="0"/>
                  <a:t>由于对</a:t>
                </a:r>
                <a14:m>
                  <m:oMath xmlns:m="http://schemas.openxmlformats.org/officeDocument/2006/math">
                    <m:r>
                      <a:rPr lang="zh-CN" altLang="en-US" i="1" dirty="0" smtClean="0">
                        <a:latin typeface="Cambria Math" panose="02040503050406030204" pitchFamily="18" charset="0"/>
                      </a:rPr>
                      <m:t>𝒘</m:t>
                    </m:r>
                  </m:oMath>
                </a14:m>
                <a:r>
                  <a:rPr lang="zh-CN" altLang="en-US" dirty="0"/>
                  <a:t>的放大缩小不影响结果，可约去未知数</a:t>
                </a:r>
                <a14:m>
                  <m:oMath xmlns:m="http://schemas.openxmlformats.org/officeDocument/2006/math">
                    <m:r>
                      <a:rPr lang="en-US" altLang="zh-CN" i="1" dirty="0" smtClean="0">
                        <a:latin typeface="Cambria Math" panose="02040503050406030204" pitchFamily="18" charset="0"/>
                      </a:rPr>
                      <m:t>𝜆</m:t>
                    </m:r>
                  </m:oMath>
                </a14:m>
                <a:r>
                  <a:rPr lang="zh-CN" altLang="en-US" dirty="0"/>
                  <a:t>和</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𝜆</m:t>
                        </m:r>
                      </m:e>
                      <m:sub>
                        <m:r>
                          <a:rPr lang="zh-CN" altLang="en-US" i="1" dirty="0">
                            <a:latin typeface="Cambria Math" panose="02040503050406030204" pitchFamily="18" charset="0"/>
                          </a:rPr>
                          <m:t>𝑤</m:t>
                        </m:r>
                      </m:sub>
                    </m:sSub>
                  </m:oMath>
                </a14:m>
                <a:r>
                  <a:rPr lang="zh-CN" altLang="en-US" dirty="0"/>
                  <a:t>：</a:t>
                </a:r>
                <a:endParaRPr lang="en-US" altLang="zh-CN" dirty="0"/>
              </a:p>
              <a:p>
                <a:pPr marL="0" indent="0">
                  <a:buNone/>
                </a:pPr>
                <a14:m>
                  <m:oMathPara xmlns:m="http://schemas.openxmlformats.org/officeDocument/2006/math">
                    <m:oMathParaPr>
                      <m:jc m:val="centerGroup"/>
                    </m:oMathParaPr>
                    <m:oMath xmlns:m="http://schemas.openxmlformats.org/officeDocument/2006/math">
                      <m:r>
                        <a:rPr lang="zh-CN" altLang="en-US" i="1" dirty="0" smtClean="0">
                          <a:latin typeface="Cambria Math" panose="02040503050406030204" pitchFamily="18" charset="0"/>
                        </a:rPr>
                        <m:t>𝒘</m:t>
                      </m:r>
                      <m:r>
                        <a:rPr lang="en-US" altLang="zh-CN" i="1" dirty="0">
                          <a:latin typeface="Cambria Math" panose="02040503050406030204" pitchFamily="18" charset="0"/>
                        </a:rPr>
                        <m:t>=</m:t>
                      </m:r>
                      <m:sSubSup>
                        <m:sSubSupPr>
                          <m:ctrlPr>
                            <a:rPr lang="en-US" altLang="zh-CN" i="1" dirty="0">
                              <a:latin typeface="Cambria Math" panose="02040503050406030204" pitchFamily="18" charset="0"/>
                            </a:rPr>
                          </m:ctrlPr>
                        </m:sSubSupPr>
                        <m:e>
                          <m:r>
                            <a:rPr lang="zh-CN" altLang="en-US" i="1" dirty="0">
                              <a:latin typeface="Cambria Math" panose="02040503050406030204" pitchFamily="18" charset="0"/>
                            </a:rPr>
                            <m:t>𝑺</m:t>
                          </m:r>
                        </m:e>
                        <m:sub>
                          <m:r>
                            <a:rPr lang="zh-CN" altLang="en-US" i="1" dirty="0">
                              <a:latin typeface="Cambria Math" panose="02040503050406030204" pitchFamily="18" charset="0"/>
                            </a:rPr>
                            <m:t>𝑤</m:t>
                          </m:r>
                        </m:sub>
                        <m:sup>
                          <m:r>
                            <a:rPr lang="en-US" altLang="zh-CN" i="1" dirty="0">
                              <a:latin typeface="Cambria Math" panose="02040503050406030204" pitchFamily="18" charset="0"/>
                            </a:rPr>
                            <m:t>−</m:t>
                          </m:r>
                          <m:r>
                            <a:rPr lang="en-US" altLang="zh-CN" i="1" dirty="0">
                              <a:latin typeface="Cambria Math" panose="02040503050406030204" pitchFamily="18" charset="0"/>
                            </a:rPr>
                            <m:t>1</m:t>
                          </m:r>
                        </m:sup>
                      </m:sSubSup>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𝒎</m:t>
                          </m:r>
                        </m:e>
                        <m:sub>
                          <m:r>
                            <a:rPr lang="en-US" altLang="zh-CN" i="1" dirty="0">
                              <a:latin typeface="Cambria Math" panose="02040503050406030204" pitchFamily="18" charset="0"/>
                            </a:rPr>
                            <m:t>2</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𝒎</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m:t>
                      </m:r>
                    </m:oMath>
                  </m:oMathPara>
                </a14:m>
                <a:endParaRPr lang="en-US" altLang="zh-CN" dirty="0"/>
              </a:p>
              <a:p>
                <a:endParaRPr lang="zh-CN" altLang="en-US" dirty="0"/>
              </a:p>
              <a:p>
                <a:endParaRPr lang="en-US" altLang="zh-CN"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24338"/>
                </a:stretch>
              </a:blipFill>
            </p:spPr>
            <p:txBody>
              <a:bodyPr/>
              <a:lstStyle/>
              <a:p>
                <a:r>
                  <a:rPr lang="zh-CN" altLang="en-US">
                    <a:noFill/>
                  </a:rPr>
                  <a:t> </a:t>
                </a:r>
              </a:p>
            </p:txBody>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线性区别分析：多分类问题</a:t>
            </a:r>
            <a:endParaRPr kumimoji="1" lang="zh-CN" altLang="en-US" dirty="0"/>
          </a:p>
        </p:txBody>
      </p:sp>
      <mc:AlternateContent xmlns:mc="http://schemas.openxmlformats.org/markup-compatibility/2006">
        <mc:Choice xmlns:a14="http://schemas.microsoft.com/office/drawing/2010/main" Requires="a14">
          <p:sp>
            <p:nvSpPr>
              <p:cNvPr id="6" name="文本框 5"/>
              <p:cNvSpPr txBox="1"/>
              <p:nvPr/>
            </p:nvSpPr>
            <p:spPr>
              <a:xfrm>
                <a:off x="394447" y="941907"/>
                <a:ext cx="11186090" cy="506101"/>
              </a:xfrm>
              <a:prstGeom prst="rect">
                <a:avLst/>
              </a:prstGeom>
              <a:noFill/>
            </p:spPr>
            <p:txBody>
              <a:bodyPr wrap="square">
                <a:spAutoFit/>
              </a:bodyPr>
              <a:lstStyle/>
              <a:p>
                <a:pPr indent="266700" algn="just">
                  <a:lnSpc>
                    <a:spcPct val="150000"/>
                  </a:lnSpc>
                  <a:spcBef>
                    <a:spcPts val="1000"/>
                  </a:spcBef>
                  <a:spcAft>
                    <a:spcPts val="300"/>
                  </a:spcAft>
                </a:pPr>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假设</a:t>
                </a:r>
                <a14:m>
                  <m:oMath xmlns:m="http://schemas.openxmlformats.org/officeDocument/2006/math">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𝑛</m:t>
                    </m:r>
                  </m:oMath>
                </a14:m>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个原始高维数据所构成的类别种类为</a:t>
                </a:r>
                <a14:m>
                  <m:oMath xmlns:m="http://schemas.openxmlformats.org/officeDocument/2006/math">
                    <m:r>
                      <m:rPr>
                        <m:sty m:val="p"/>
                      </m:rPr>
                      <a:rPr lang="en-US" altLang="zh-CN" sz="2000">
                        <a:effectLst/>
                        <a:latin typeface="Cambria Math" panose="02040503050406030204" pitchFamily="18" charset="0"/>
                        <a:ea typeface="楷体" panose="02010609060101010101" pitchFamily="49" charset="-122"/>
                        <a:cs typeface="Times New Roman" panose="02020603050405020304" pitchFamily="16" charset="0"/>
                      </a:rPr>
                      <m:t>K</m:t>
                    </m:r>
                  </m:oMath>
                </a14:m>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、每个原始数据被投影映射到低维空间中的维度为</a:t>
                </a:r>
                <a14:m>
                  <m:oMath xmlns:m="http://schemas.openxmlformats.org/officeDocument/2006/math">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𝑟</m:t>
                    </m:r>
                  </m:oMath>
                </a14:m>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a:t>
                </a:r>
                <a:endParaRPr lang="zh-CN" altLang="zh-CN" sz="2000" dirty="0">
                  <a:effectLst/>
                  <a:latin typeface="等线" panose="02010600030101010101" pitchFamily="2" charset="-122"/>
                  <a:ea typeface="等线" panose="02010600030101010101" pitchFamily="2" charset="-122"/>
                  <a:cs typeface="Times New Roman" panose="02020603050405020304" pitchFamily="16"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394447" y="941907"/>
                <a:ext cx="11186090" cy="506101"/>
              </a:xfrm>
              <a:prstGeom prst="rect">
                <a:avLst/>
              </a:prstGeom>
              <a:blipFill rotWithShape="1">
                <a:blip r:embed="rId1"/>
                <a:stretch>
                  <a:fillRect l="-1" t="-40" r="-107" b="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394446" y="1812658"/>
                <a:ext cx="11186090" cy="2867708"/>
              </a:xfrm>
              <a:prstGeom prst="rect">
                <a:avLst/>
              </a:prstGeom>
              <a:noFill/>
            </p:spPr>
            <p:txBody>
              <a:bodyPr wrap="square">
                <a:spAutoFit/>
              </a:bodyPr>
              <a:lstStyle/>
              <a:p>
                <a:pPr indent="266700" algn="just">
                  <a:lnSpc>
                    <a:spcPct val="150000"/>
                  </a:lnSpc>
                  <a:spcBef>
                    <a:spcPts val="1000"/>
                  </a:spcBef>
                  <a:spcAft>
                    <a:spcPts val="300"/>
                  </a:spcAft>
                </a:pPr>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令投影矩阵</a:t>
                </a:r>
                <a14:m>
                  <m:oMath xmlns:m="http://schemas.openxmlformats.org/officeDocument/2006/math">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𝑾</m:t>
                    </m:r>
                    <m:r>
                      <a:rPr lang="en-US" altLang="zh-CN" sz="2000" b="1">
                        <a:effectLst/>
                        <a:latin typeface="Cambria Math" panose="02040503050406030204" pitchFamily="18" charset="0"/>
                        <a:ea typeface="楷体" panose="02010609060101010101" pitchFamily="49" charset="-122"/>
                        <a:cs typeface="Times New Roman" panose="02020603050405020304" pitchFamily="16" charset="0"/>
                      </a:rPr>
                      <m:t>=</m:t>
                    </m:r>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𝒘</m:t>
                            </m:r>
                          </m:e>
                          <m:sub>
                            <m:r>
                              <a:rPr lang="en-US" altLang="zh-CN" sz="2000">
                                <a:effectLst/>
                                <a:latin typeface="Cambria Math" panose="02040503050406030204" pitchFamily="18" charset="0"/>
                                <a:ea typeface="楷体" panose="02010609060101010101" pitchFamily="49" charset="-122"/>
                                <a:cs typeface="Times New Roman" panose="02020603050405020304" pitchFamily="16" charset="0"/>
                              </a:rPr>
                              <m:t>1</m:t>
                            </m:r>
                          </m:sub>
                        </m:sSub>
                        <m:r>
                          <a:rPr lang="en-US" altLang="zh-CN" sz="2000">
                            <a:effectLst/>
                            <a:latin typeface="Cambria Math" panose="02040503050406030204" pitchFamily="18" charset="0"/>
                            <a:ea typeface="楷体" panose="02010609060101010101" pitchFamily="49" charset="-122"/>
                            <a:cs typeface="Times New Roman" panose="02020603050405020304" pitchFamily="16"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𝒘</m:t>
                            </m:r>
                          </m:e>
                          <m:sub>
                            <m:r>
                              <a:rPr lang="en-US" altLang="zh-CN" sz="2000">
                                <a:effectLst/>
                                <a:latin typeface="Cambria Math" panose="02040503050406030204" pitchFamily="18" charset="0"/>
                                <a:ea typeface="楷体" panose="02010609060101010101" pitchFamily="49" charset="-122"/>
                                <a:cs typeface="Times New Roman" panose="02020603050405020304" pitchFamily="16" charset="0"/>
                              </a:rPr>
                              <m:t>2</m:t>
                            </m:r>
                          </m:sub>
                        </m:sSub>
                        <m:r>
                          <a:rPr lang="en-US" altLang="zh-CN" sz="2000">
                            <a:effectLst/>
                            <a:latin typeface="Cambria Math" panose="02040503050406030204" pitchFamily="18" charset="0"/>
                            <a:ea typeface="楷体" panose="02010609060101010101" pitchFamily="49" charset="-122"/>
                            <a:cs typeface="Times New Roman" panose="02020603050405020304" pitchFamily="16"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𝒘</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𝑟</m:t>
                            </m:r>
                          </m:sub>
                        </m:sSub>
                      </m:e>
                    </m:d>
                  </m:oMath>
                </a14:m>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，可知</a:t>
                </a:r>
                <a14:m>
                  <m:oMath xmlns:m="http://schemas.openxmlformats.org/officeDocument/2006/math">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𝑾</m:t>
                    </m:r>
                  </m:oMath>
                </a14:m>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是一个</a:t>
                </a:r>
                <a14:m>
                  <m:oMath xmlns:m="http://schemas.openxmlformats.org/officeDocument/2006/math">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𝑛</m:t>
                    </m:r>
                    <m:r>
                      <a:rPr lang="en-US" altLang="zh-CN" sz="2000">
                        <a:effectLst/>
                        <a:latin typeface="Cambria Math" panose="02040503050406030204" pitchFamily="18" charset="0"/>
                        <a:ea typeface="楷体" panose="02010609060101010101" pitchFamily="49" charset="-122"/>
                        <a:cs typeface="Times New Roman" panose="02020603050405020304" pitchFamily="16" charset="0"/>
                      </a:rPr>
                      <m:t>×</m:t>
                    </m:r>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𝑟</m:t>
                    </m:r>
                  </m:oMath>
                </a14:m>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矩阵。于是，</a:t>
                </a:r>
                <a14:m>
                  <m:oMath xmlns:m="http://schemas.openxmlformats.org/officeDocument/2006/math">
                    <m:r>
                      <a:rPr lang="zh-CN" altLang="zh-CN" sz="2000">
                        <a:effectLst/>
                        <a:latin typeface="Cambria Math" panose="02040503050406030204" pitchFamily="18" charset="0"/>
                        <a:ea typeface="Cambria Math" panose="02040503050406030204" pitchFamily="18" charset="0"/>
                        <a:cs typeface="Times New Roman" panose="02020603050405020304" pitchFamily="16" charset="0"/>
                      </a:rPr>
                      <m:t> </m:t>
                    </m:r>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𝑾</m:t>
                        </m:r>
                      </m:e>
                      <m:sup>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𝑇</m:t>
                        </m:r>
                      </m:sup>
                    </m:sSup>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𝒎</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𝑖</m:t>
                        </m:r>
                      </m:sub>
                    </m:sSub>
                  </m:oMath>
                </a14:m>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为第</a:t>
                </a:r>
                <a14:m>
                  <m:oMath xmlns:m="http://schemas.openxmlformats.org/officeDocument/2006/math">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𝑖</m:t>
                    </m:r>
                  </m:oMath>
                </a14:m>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类样本数据中心在低维空间的投影结果，</a:t>
                </a:r>
                <a14:m>
                  <m:oMath xmlns:m="http://schemas.openxmlformats.org/officeDocument/2006/math">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𝑾</m:t>
                        </m:r>
                      </m:e>
                      <m:sup>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𝑇</m:t>
                        </m:r>
                      </m:sup>
                    </m:sSup>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𝛴</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𝑖</m:t>
                        </m:r>
                      </m:sub>
                    </m:sSub>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𝑾</m:t>
                    </m:r>
                  </m:oMath>
                </a14:m>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为第</a:t>
                </a:r>
                <a14:m>
                  <m:oMath xmlns:m="http://schemas.openxmlformats.org/officeDocument/2006/math">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𝑖</m:t>
                    </m:r>
                  </m:oMath>
                </a14:m>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类样本数据协方差在低维空间的投影结果。</a:t>
                </a:r>
                <a:endParaRPr lang="zh-CN" altLang="zh-CN" sz="2000" dirty="0">
                  <a:effectLst/>
                  <a:latin typeface="等线" panose="02010600030101010101" pitchFamily="2" charset="-122"/>
                  <a:ea typeface="等线" panose="02010600030101010101" pitchFamily="2" charset="-122"/>
                  <a:cs typeface="Times New Roman" panose="02020603050405020304" pitchFamily="16" charset="0"/>
                </a:endParaRPr>
              </a:p>
              <a:p>
                <a:pPr indent="266700" algn="just">
                  <a:lnSpc>
                    <a:spcPct val="150000"/>
                  </a:lnSpc>
                  <a:spcBef>
                    <a:spcPts val="1000"/>
                  </a:spcBef>
                  <a:spcAft>
                    <a:spcPts val="300"/>
                  </a:spcAft>
                </a:pPr>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类内散度矩阵</a:t>
                </a:r>
                <a14:m>
                  <m:oMath xmlns:m="http://schemas.openxmlformats.org/officeDocument/2006/math">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𝑺</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𝑤</m:t>
                        </m:r>
                      </m:sub>
                    </m:sSub>
                  </m:oMath>
                </a14:m>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重新定义如下：</a:t>
                </a:r>
                <a:endParaRPr lang="zh-CN" altLang="zh-CN" sz="2000" dirty="0">
                  <a:effectLst/>
                  <a:latin typeface="等线" panose="02010600030101010101" pitchFamily="2" charset="-122"/>
                  <a:ea typeface="等线" panose="02010600030101010101" pitchFamily="2" charset="-122"/>
                  <a:cs typeface="Times New Roman" panose="02020603050405020304" pitchFamily="16" charset="0"/>
                </a:endParaRPr>
              </a:p>
              <a:p>
                <a:pPr indent="266700" algn="ctr">
                  <a:lnSpc>
                    <a:spcPct val="150000"/>
                  </a:lnSpc>
                  <a:spcBef>
                    <a:spcPts val="1000"/>
                  </a:spcBef>
                  <a:spcAft>
                    <a:spcPts val="300"/>
                  </a:spcAft>
                </a:pPr>
                <a14:m>
                  <m:oMath xmlns:m="http://schemas.openxmlformats.org/officeDocument/2006/math">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𝑺</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𝑤</m:t>
                        </m:r>
                      </m:sub>
                    </m:s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m:t>
                    </m:r>
                    <m:nary>
                      <m:naryPr>
                        <m:chr m:val="∑"/>
                        <m:limLoc m:val="undOv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naryPr>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𝑖</m:t>
                        </m:r>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m:t>
                        </m:r>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1</m:t>
                        </m:r>
                      </m:sub>
                      <m:sup>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𝐾</m:t>
                        </m:r>
                      </m:sup>
                      <m:e>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𝛴</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𝑖</m:t>
                            </m:r>
                          </m:sub>
                        </m:sSub>
                      </m:e>
                    </m:nary>
                  </m:oMath>
                </a14:m>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，其中</a:t>
                </a:r>
                <a14:m>
                  <m:oMath xmlns:m="http://schemas.openxmlformats.org/officeDocument/2006/math">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𝛴</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𝑖</m:t>
                        </m:r>
                      </m:sub>
                    </m:s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m:t>
                    </m:r>
                    <m:nary>
                      <m:naryPr>
                        <m:chr m:val="∑"/>
                        <m:limLoc m:val="undOvr"/>
                        <m:supHide m:val="on"/>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naryPr>
                      <m:sub>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𝒙</m:t>
                        </m:r>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m:t>
                        </m:r>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𝑐𝑙𝑎𝑠𝑠</m:t>
                        </m:r>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 </m:t>
                        </m:r>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𝑖</m:t>
                        </m:r>
                      </m:sub>
                      <m:sup/>
                      <m:e>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m:t>
                        </m:r>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𝒙</m:t>
                        </m:r>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m:t>
                        </m:r>
                        <m:sSub>
                          <m:sSubPr>
                            <m:ctrlPr>
                              <a:rPr lang="zh-CN" altLang="zh-CN" sz="2000" b="1"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𝒎</m:t>
                            </m:r>
                          </m:e>
                          <m:sub>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𝒊</m:t>
                            </m:r>
                          </m:sub>
                        </m:s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m:t>
                        </m:r>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m:t>
                            </m:r>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𝒙</m:t>
                            </m:r>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𝒎</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𝑖</m:t>
                                </m:r>
                              </m:sub>
                            </m:s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m:t>
                            </m:r>
                          </m:e>
                          <m:sup>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𝑇</m:t>
                            </m:r>
                          </m:sup>
                        </m:sSup>
                      </m:e>
                    </m:nary>
                  </m:oMath>
                </a14:m>
                <a:endParaRPr lang="zh-CN" altLang="zh-CN" sz="2000" dirty="0">
                  <a:effectLst/>
                  <a:latin typeface="等线" panose="02010600030101010101" pitchFamily="2" charset="-122"/>
                  <a:ea typeface="等线" panose="02010600030101010101" pitchFamily="2" charset="-122"/>
                  <a:cs typeface="Times New Roman" panose="02020603050405020304" pitchFamily="16" charset="0"/>
                </a:endParaRPr>
              </a:p>
              <a:p>
                <a:pPr indent="266700" algn="l">
                  <a:lnSpc>
                    <a:spcPct val="150000"/>
                  </a:lnSpc>
                  <a:spcBef>
                    <a:spcPts val="1000"/>
                  </a:spcBef>
                  <a:spcAft>
                    <a:spcPts val="300"/>
                  </a:spcAft>
                </a:pPr>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在上式中，</a:t>
                </a:r>
                <a14:m>
                  <m:oMath xmlns:m="http://schemas.openxmlformats.org/officeDocument/2006/math">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𝒎</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𝑖</m:t>
                        </m:r>
                      </m:sub>
                    </m:sSub>
                  </m:oMath>
                </a14:m>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是第</a:t>
                </a:r>
                <a14:m>
                  <m:oMath xmlns:m="http://schemas.openxmlformats.org/officeDocument/2006/math">
                    <m:r>
                      <a:rPr lang="en-US" altLang="zh-CN" sz="2000" i="1">
                        <a:effectLst/>
                        <a:latin typeface="Cambria Math" panose="02040503050406030204" pitchFamily="18" charset="0"/>
                        <a:ea typeface="Cambria Math" panose="02040503050406030204" pitchFamily="18" charset="0"/>
                        <a:cs typeface="Times New Roman" panose="02020603050405020304" pitchFamily="16" charset="0"/>
                      </a:rPr>
                      <m:t>𝑖</m:t>
                    </m:r>
                  </m:oMath>
                </a14:m>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个类别中所包含样本数据的均值。</a:t>
                </a:r>
                <a:endParaRPr lang="zh-CN" altLang="zh-CN" sz="2000" dirty="0">
                  <a:effectLst/>
                  <a:latin typeface="等线" panose="02010600030101010101" pitchFamily="2" charset="-122"/>
                  <a:ea typeface="等线" panose="02010600030101010101" pitchFamily="2" charset="-122"/>
                  <a:cs typeface="Times New Roman" panose="02020603050405020304" pitchFamily="16" charset="0"/>
                </a:endParaRPr>
              </a:p>
            </p:txBody>
          </p:sp>
        </mc:Choice>
        <mc:Fallback>
          <p:sp>
            <p:nvSpPr>
              <p:cNvPr id="7" name="文本框 6"/>
              <p:cNvSpPr txBox="1">
                <a:spLocks noRot="1" noChangeAspect="1" noMove="1" noResize="1" noEditPoints="1" noAdjustHandles="1" noChangeArrowheads="1" noChangeShapeType="1" noTextEdit="1"/>
              </p:cNvSpPr>
              <p:nvPr/>
            </p:nvSpPr>
            <p:spPr>
              <a:xfrm>
                <a:off x="394446" y="1812658"/>
                <a:ext cx="11186090" cy="2867708"/>
              </a:xfrm>
              <a:prstGeom prst="rect">
                <a:avLst/>
              </a:prstGeom>
              <a:blipFill rotWithShape="1">
                <a:blip r:embed="rId2"/>
                <a:stretch>
                  <a:fillRect l="-1" t="-13" b="-295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394445" y="4868238"/>
                <a:ext cx="10896225" cy="1127040"/>
              </a:xfrm>
              <a:prstGeom prst="rect">
                <a:avLst/>
              </a:prstGeom>
              <a:noFill/>
            </p:spPr>
            <p:txBody>
              <a:bodyPr wrap="square">
                <a:spAutoFit/>
              </a:bodyPr>
              <a:lstStyle/>
              <a:p>
                <a:pPr indent="266700" algn="just">
                  <a:lnSpc>
                    <a:spcPct val="150000"/>
                  </a:lnSpc>
                  <a:spcBef>
                    <a:spcPts val="1000"/>
                  </a:spcBef>
                  <a:spcAft>
                    <a:spcPts val="300"/>
                  </a:spcAft>
                </a:pPr>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类间散度矩阵</a:t>
                </a:r>
                <a14:m>
                  <m:oMath xmlns:m="http://schemas.openxmlformats.org/officeDocument/2006/math">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𝐒</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𝑏</m:t>
                        </m:r>
                      </m:sub>
                    </m:sSub>
                  </m:oMath>
                </a14:m>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重新定义如下：</a:t>
                </a:r>
                <a:endParaRPr lang="en-US" altLang="zh-CN" sz="2000" dirty="0">
                  <a:effectLst/>
                  <a:latin typeface="等线" panose="02010600030101010101" pitchFamily="2" charset="-122"/>
                  <a:ea typeface="等线" panose="02010600030101010101" pitchFamily="2" charset="-122"/>
                  <a:cs typeface="Times New Roman" panose="02020603050405020304" pitchFamily="16" charset="0"/>
                </a:endParaRPr>
              </a:p>
              <a:p>
                <a:pPr indent="266700" algn="just">
                  <a:lnSpc>
                    <a:spcPct val="150000"/>
                  </a:lnSpc>
                  <a:spcBef>
                    <a:spcPts val="1000"/>
                  </a:spcBef>
                  <a:spcAft>
                    <a:spcPts val="300"/>
                  </a:spcAft>
                </a:pPr>
                <a:endParaRPr lang="zh-CN" altLang="zh-CN" sz="2000" dirty="0">
                  <a:effectLst/>
                  <a:latin typeface="等线" panose="02010600030101010101" pitchFamily="2" charset="-122"/>
                  <a:ea typeface="等线" panose="02010600030101010101" pitchFamily="2" charset="-122"/>
                  <a:cs typeface="Times New Roman" panose="02020603050405020304" pitchFamily="16" charset="0"/>
                </a:endParaRPr>
              </a:p>
            </p:txBody>
          </p:sp>
        </mc:Choice>
        <mc:Fallback>
          <p:sp>
            <p:nvSpPr>
              <p:cNvPr id="8" name="文本框 7"/>
              <p:cNvSpPr txBox="1">
                <a:spLocks noRot="1" noChangeAspect="1" noMove="1" noResize="1" noEditPoints="1" noAdjustHandles="1" noChangeArrowheads="1" noChangeShapeType="1" noTextEdit="1"/>
              </p:cNvSpPr>
              <p:nvPr/>
            </p:nvSpPr>
            <p:spPr>
              <a:xfrm>
                <a:off x="394445" y="4868238"/>
                <a:ext cx="10896225" cy="1127040"/>
              </a:xfrm>
              <a:prstGeom prst="rect">
                <a:avLst/>
              </a:prstGeom>
              <a:blipFill rotWithShape="1">
                <a:blip r:embed="rId3"/>
                <a:stretch>
                  <a:fillRect l="-1" t="-29" r="3" b="2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p:cNvSpPr txBox="1"/>
              <p:nvPr/>
            </p:nvSpPr>
            <p:spPr>
              <a:xfrm>
                <a:off x="1799852" y="5388380"/>
                <a:ext cx="6747769" cy="95782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zh-CN" altLang="zh-CN" sz="2000" i="1" smtClean="0">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𝑺</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𝑏</m:t>
                          </m:r>
                        </m:sub>
                      </m:s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m:t>
                      </m:r>
                      <m:nary>
                        <m:naryPr>
                          <m:chr m:val="∑"/>
                          <m:limLoc m:val="undOv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naryPr>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𝑖</m:t>
                          </m:r>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m:t>
                          </m:r>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1</m:t>
                          </m:r>
                        </m:sub>
                        <m:sup>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𝐾</m:t>
                          </m:r>
                        </m:sup>
                        <m:e>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fPr>
                            <m:num>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𝑁</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𝑖</m:t>
                                  </m:r>
                                </m:sub>
                              </m:sSub>
                            </m:num>
                            <m:den>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𝑁</m:t>
                              </m:r>
                            </m:den>
                          </m:f>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𝒎</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𝑖</m:t>
                                  </m:r>
                                </m:sub>
                              </m:s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m:t>
                              </m:r>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𝒎</m:t>
                              </m:r>
                            </m:e>
                          </m:d>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pPr>
                            <m:e>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𝒎</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𝑖</m:t>
                                      </m:r>
                                    </m:sub>
                                  </m:s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m:t>
                                  </m:r>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𝒎</m:t>
                                  </m:r>
                                </m:e>
                              </m:d>
                            </m:e>
                            <m:sup>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𝑇</m:t>
                              </m:r>
                            </m:sup>
                          </m:sSup>
                        </m:e>
                      </m:nary>
                    </m:oMath>
                  </m:oMathPara>
                </a14:m>
                <a:endParaRPr lang="zh-CN" altLang="en-US" sz="2000" dirty="0"/>
              </a:p>
            </p:txBody>
          </p:sp>
        </mc:Choice>
        <mc:Fallback>
          <p:sp>
            <p:nvSpPr>
              <p:cNvPr id="9" name="文本框 8"/>
              <p:cNvSpPr txBox="1">
                <a:spLocks noRot="1" noChangeAspect="1" noMove="1" noResize="1" noEditPoints="1" noAdjustHandles="1" noChangeArrowheads="1" noChangeShapeType="1" noTextEdit="1"/>
              </p:cNvSpPr>
              <p:nvPr/>
            </p:nvSpPr>
            <p:spPr>
              <a:xfrm>
                <a:off x="1799852" y="5388380"/>
                <a:ext cx="6747769" cy="957826"/>
              </a:xfrm>
              <a:prstGeom prst="rect">
                <a:avLst/>
              </a:prstGeom>
              <a:blipFill rotWithShape="1">
                <a:blip r:embed="rId4"/>
                <a:stretch>
                  <a:fillRect l="-4" t="-42" r="8" b="2"/>
                </a:stretch>
              </a:blipFill>
            </p:spPr>
            <p:txBody>
              <a:bodyPr/>
              <a:lstStyle/>
              <a:p>
                <a:r>
                  <a:rPr lang="zh-CN" altLang="en-US">
                    <a:noFill/>
                  </a:rPr>
                  <a:t> </a:t>
                </a: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线性区别分析：多分类问题</a:t>
            </a:r>
            <a:endParaRPr kumimoji="1" lang="zh-CN" altLang="en-US" dirty="0"/>
          </a:p>
        </p:txBody>
      </p:sp>
      <mc:AlternateContent xmlns:mc="http://schemas.openxmlformats.org/markup-compatibility/2006">
        <mc:Choice xmlns:a14="http://schemas.microsoft.com/office/drawing/2010/main" Requires="a14">
          <p:sp>
            <p:nvSpPr>
              <p:cNvPr id="10" name="文本框 9"/>
              <p:cNvSpPr txBox="1"/>
              <p:nvPr/>
            </p:nvSpPr>
            <p:spPr>
              <a:xfrm>
                <a:off x="244206" y="609851"/>
                <a:ext cx="10829559" cy="5619615"/>
              </a:xfrm>
              <a:prstGeom prst="rect">
                <a:avLst/>
              </a:prstGeom>
              <a:noFill/>
            </p:spPr>
            <p:txBody>
              <a:bodyPr wrap="square">
                <a:spAutoFit/>
              </a:bodyPr>
              <a:lstStyle/>
              <a:p>
                <a:pPr indent="266700" algn="just">
                  <a:lnSpc>
                    <a:spcPct val="150000"/>
                  </a:lnSpc>
                  <a:spcBef>
                    <a:spcPts val="1000"/>
                  </a:spcBef>
                  <a:spcAft>
                    <a:spcPts val="300"/>
                  </a:spcAft>
                </a:pPr>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将多类</a:t>
                </a:r>
                <a:r>
                  <a:rPr lang="en-US" altLang="zh-CN" sz="2000" dirty="0">
                    <a:effectLst/>
                    <a:latin typeface="等线" panose="02010600030101010101" pitchFamily="2" charset="-122"/>
                    <a:ea typeface="等线" panose="02010600030101010101" pitchFamily="2" charset="-122"/>
                    <a:cs typeface="Times New Roman" panose="02020603050405020304" pitchFamily="16" charset="0"/>
                  </a:rPr>
                  <a:t>LDA</a:t>
                </a:r>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映射投影方向的优化目标</a:t>
                </a:r>
                <a14:m>
                  <m:oMath xmlns:m="http://schemas.openxmlformats.org/officeDocument/2006/math">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𝐽</m:t>
                    </m:r>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𝑾</m:t>
                        </m:r>
                      </m:e>
                    </m:d>
                  </m:oMath>
                </a14:m>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改为：</a:t>
                </a:r>
                <a:endParaRPr lang="zh-CN" altLang="zh-CN" sz="2000" dirty="0">
                  <a:effectLst/>
                  <a:latin typeface="等线" panose="02010600030101010101" pitchFamily="2" charset="-122"/>
                  <a:ea typeface="等线" panose="02010600030101010101" pitchFamily="2" charset="-122"/>
                  <a:cs typeface="Times New Roman" panose="02020603050405020304" pitchFamily="16" charset="0"/>
                </a:endParaRPr>
              </a:p>
              <a:p>
                <a:pPr indent="266700" algn="just">
                  <a:lnSpc>
                    <a:spcPct val="150000"/>
                  </a:lnSpc>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𝐽</m:t>
                      </m:r>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𝑾</m:t>
                          </m:r>
                        </m:e>
                      </m:d>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m:t>
                      </m:r>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fPr>
                        <m:num>
                          <m:nary>
                            <m:naryPr>
                              <m:chr m:val="∏"/>
                              <m:limLoc m:val="undOvr"/>
                              <m:supHide m:val="on"/>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naryPr>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𝑑𝑖𝑎𝑔</m:t>
                              </m:r>
                            </m:sub>
                            <m:sup/>
                            <m:e>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𝑾</m:t>
                                  </m:r>
                                </m:e>
                                <m:sup>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𝑇</m:t>
                                  </m:r>
                                </m:sup>
                              </m:sSup>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𝑺</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𝑏</m:t>
                                  </m:r>
                                </m:sub>
                              </m:sSub>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𝑾</m:t>
                              </m:r>
                            </m:e>
                          </m:nary>
                        </m:num>
                        <m:den>
                          <m:nary>
                            <m:naryPr>
                              <m:chr m:val="∏"/>
                              <m:limLoc m:val="undOvr"/>
                              <m:supHide m:val="on"/>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naryPr>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𝑑𝑖𝑎𝑔</m:t>
                              </m:r>
                            </m:sub>
                            <m:sup/>
                            <m:e>
                              <m:sSup>
                                <m:sSupPr>
                                  <m:ctrlPr>
                                    <a:rPr lang="zh-CN" altLang="zh-CN" sz="2000" b="1" i="1">
                                      <a:effectLst/>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𝑾</m:t>
                                  </m:r>
                                </m:e>
                                <m:sup>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𝑻</m:t>
                                  </m:r>
                                </m:sup>
                              </m:sSup>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𝑺</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𝑤</m:t>
                                  </m:r>
                                </m:sub>
                              </m:sSub>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𝑾</m:t>
                              </m:r>
                            </m:e>
                          </m:nary>
                        </m:den>
                      </m:f>
                    </m:oMath>
                  </m:oMathPara>
                </a14:m>
                <a:endParaRPr lang="zh-CN" altLang="zh-CN" sz="2000" dirty="0">
                  <a:effectLst/>
                  <a:latin typeface="等线" panose="02010600030101010101" pitchFamily="2" charset="-122"/>
                  <a:ea typeface="等线" panose="02010600030101010101" pitchFamily="2" charset="-122"/>
                  <a:cs typeface="Times New Roman" panose="02020603050405020304" pitchFamily="16" charset="0"/>
                </a:endParaRPr>
              </a:p>
              <a:p>
                <a:pPr indent="266700" algn="just">
                  <a:lnSpc>
                    <a:spcPct val="150000"/>
                  </a:lnSpc>
                  <a:spcBef>
                    <a:spcPts val="1000"/>
                  </a:spcBef>
                  <a:spcAft>
                    <a:spcPts val="300"/>
                  </a:spcAft>
                </a:pPr>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其中，</a:t>
                </a:r>
                <a14:m>
                  <m:oMath xmlns:m="http://schemas.openxmlformats.org/officeDocument/2006/math">
                    <m:nary>
                      <m:naryPr>
                        <m:chr m:val="∏"/>
                        <m:limLoc m:val="undOvr"/>
                        <m:supHide m:val="on"/>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naryPr>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𝑑𝑖𝑎𝑔</m:t>
                        </m:r>
                      </m:sub>
                      <m:sup/>
                      <m:e>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𝔸</m:t>
                        </m:r>
                      </m:e>
                    </m:nary>
                  </m:oMath>
                </a14:m>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为矩阵</a:t>
                </a:r>
                <a14:m>
                  <m:oMath xmlns:m="http://schemas.openxmlformats.org/officeDocument/2006/math">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𝔸</m:t>
                    </m:r>
                  </m:oMath>
                </a14:m>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主对角元素的乘积。</a:t>
                </a:r>
                <a:endParaRPr lang="zh-CN" altLang="zh-CN" sz="2000" dirty="0">
                  <a:effectLst/>
                  <a:latin typeface="等线" panose="02010600030101010101" pitchFamily="2" charset="-122"/>
                  <a:ea typeface="等线" panose="02010600030101010101" pitchFamily="2" charset="-122"/>
                  <a:cs typeface="Times New Roman" panose="02020603050405020304" pitchFamily="16" charset="0"/>
                </a:endParaRPr>
              </a:p>
              <a:p>
                <a:pPr indent="266700" algn="just">
                  <a:lnSpc>
                    <a:spcPct val="150000"/>
                  </a:lnSpc>
                  <a:spcBef>
                    <a:spcPts val="1000"/>
                  </a:spcBef>
                  <a:spcAft>
                    <a:spcPts val="300"/>
                  </a:spcAft>
                </a:pPr>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继续对</a:t>
                </a:r>
                <a14:m>
                  <m:oMath xmlns:m="http://schemas.openxmlformats.org/officeDocument/2006/math">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𝐽</m:t>
                    </m:r>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𝑾</m:t>
                        </m:r>
                      </m:e>
                    </m:d>
                  </m:oMath>
                </a14:m>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进行变形：</a:t>
                </a:r>
                <a:endParaRPr lang="zh-CN" altLang="zh-CN" sz="2000" dirty="0">
                  <a:effectLst/>
                  <a:latin typeface="等线" panose="02010600030101010101" pitchFamily="2" charset="-122"/>
                  <a:ea typeface="等线" panose="02010600030101010101" pitchFamily="2" charset="-122"/>
                  <a:cs typeface="Times New Roman" panose="02020603050405020304" pitchFamily="16" charset="0"/>
                </a:endParaRPr>
              </a:p>
              <a:p>
                <a:pPr indent="266700" algn="just">
                  <a:lnSpc>
                    <a:spcPct val="150000"/>
                  </a:lnSpc>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𝐽</m:t>
                      </m:r>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𝑾</m:t>
                          </m:r>
                        </m:e>
                      </m:d>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m:t>
                      </m:r>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fPr>
                        <m:num>
                          <m:nary>
                            <m:naryPr>
                              <m:chr m:val="∏"/>
                              <m:limLoc m:val="undOvr"/>
                              <m:supHide m:val="on"/>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naryPr>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𝑑𝑖𝑎𝑔</m:t>
                              </m:r>
                            </m:sub>
                            <m:sup/>
                            <m:e>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𝑾</m:t>
                                  </m:r>
                                </m:e>
                                <m:sup>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𝑇</m:t>
                                  </m:r>
                                </m:sup>
                              </m:sSup>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𝑺</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𝑏</m:t>
                                  </m:r>
                                </m:sub>
                              </m:sSub>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𝑾</m:t>
                              </m:r>
                            </m:e>
                          </m:nary>
                        </m:num>
                        <m:den>
                          <m:nary>
                            <m:naryPr>
                              <m:chr m:val="∏"/>
                              <m:limLoc m:val="undOvr"/>
                              <m:supHide m:val="on"/>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naryPr>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𝑑𝑖𝑎𝑔</m:t>
                              </m:r>
                            </m:sub>
                            <m:sup/>
                            <m:e>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𝑾</m:t>
                                  </m:r>
                                </m:e>
                                <m:sup>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𝑇</m:t>
                                  </m:r>
                                </m:sup>
                              </m:sSup>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𝑺</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𝑤</m:t>
                                  </m:r>
                                </m:sub>
                              </m:sSub>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𝑾</m:t>
                              </m:r>
                            </m:e>
                          </m:nary>
                        </m:den>
                      </m:f>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m:t>
                      </m:r>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fPr>
                        <m:num>
                          <m:nary>
                            <m:naryPr>
                              <m:chr m:val="∏"/>
                              <m:limLoc m:val="subSup"/>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naryPr>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𝑖</m:t>
                              </m:r>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m:t>
                              </m:r>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1</m:t>
                              </m:r>
                            </m:sub>
                            <m:sup>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𝑟</m:t>
                              </m:r>
                            </m:sup>
                            <m:e>
                              <m:sSubSup>
                                <m:sSub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Sup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𝒘</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𝑖</m:t>
                                  </m:r>
                                </m:sub>
                                <m:sup>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𝑇</m:t>
                                  </m:r>
                                </m:sup>
                              </m:sSubSup>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𝑺</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𝑏</m:t>
                                  </m:r>
                                </m:sub>
                              </m:sSub>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𝒘</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𝑖</m:t>
                                  </m:r>
                                </m:sub>
                              </m:sSub>
                            </m:e>
                          </m:nary>
                        </m:num>
                        <m:den>
                          <m:nary>
                            <m:naryPr>
                              <m:chr m:val="∏"/>
                              <m:limLoc m:val="subSup"/>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naryPr>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𝑖</m:t>
                              </m:r>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m:t>
                              </m:r>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1</m:t>
                              </m:r>
                            </m:sub>
                            <m:sup>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𝑟</m:t>
                              </m:r>
                            </m:sup>
                            <m:e>
                              <m:sSubSup>
                                <m:sSub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Sup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𝒘</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𝑖</m:t>
                                  </m:r>
                                </m:sub>
                                <m:sup>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𝑇</m:t>
                                  </m:r>
                                </m:sup>
                              </m:sSubSup>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𝑺</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𝑤</m:t>
                                  </m:r>
                                </m:sub>
                              </m:sSub>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𝒘</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𝑖</m:t>
                                  </m:r>
                                </m:sub>
                              </m:sSub>
                            </m:e>
                          </m:nary>
                        </m:den>
                      </m:f>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m:t>
                      </m:r>
                      <m:nary>
                        <m:naryPr>
                          <m:chr m:val="∏"/>
                          <m:limLoc m:val="subSup"/>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naryPr>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𝑖</m:t>
                          </m:r>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m:t>
                          </m:r>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1</m:t>
                          </m:r>
                        </m:sub>
                        <m:sup>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𝑟</m:t>
                          </m:r>
                        </m:sup>
                        <m:e>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fPr>
                            <m:num>
                              <m:sSubSup>
                                <m:sSub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Sup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𝒘</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𝑖</m:t>
                                  </m:r>
                                </m:sub>
                                <m:sup>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𝑇</m:t>
                                  </m:r>
                                </m:sup>
                              </m:sSubSup>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𝑺</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𝑏</m:t>
                                  </m:r>
                                </m:sub>
                              </m:sSub>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𝒘</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𝑖</m:t>
                                  </m:r>
                                </m:sub>
                              </m:sSub>
                            </m:num>
                            <m:den>
                              <m:sSubSup>
                                <m:sSub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Sup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𝒘</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𝑖</m:t>
                                  </m:r>
                                </m:sub>
                                <m:sup>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𝑇</m:t>
                                  </m:r>
                                </m:sup>
                              </m:sSubSup>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𝑺</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𝑤</m:t>
                                  </m:r>
                                </m:sub>
                              </m:sSub>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𝒘</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𝑖</m:t>
                                  </m:r>
                                </m:sub>
                              </m:sSub>
                            </m:den>
                          </m:f>
                        </m:e>
                      </m:nary>
                    </m:oMath>
                  </m:oMathPara>
                </a14:m>
                <a:endParaRPr lang="zh-CN" altLang="zh-CN" sz="2000" dirty="0">
                  <a:effectLst/>
                  <a:latin typeface="等线" panose="02010600030101010101" pitchFamily="2" charset="-122"/>
                  <a:ea typeface="等线" panose="02010600030101010101" pitchFamily="2" charset="-122"/>
                  <a:cs typeface="Times New Roman" panose="02020603050405020304" pitchFamily="16" charset="0"/>
                </a:endParaRPr>
              </a:p>
              <a:p>
                <a:pPr indent="266700" algn="just">
                  <a:lnSpc>
                    <a:spcPct val="150000"/>
                  </a:lnSpc>
                  <a:spcBef>
                    <a:spcPts val="1000"/>
                  </a:spcBef>
                  <a:spcAft>
                    <a:spcPts val="300"/>
                  </a:spcAft>
                </a:pPr>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显然需要使乘积式子中每个</a:t>
                </a:r>
                <a14:m>
                  <m:oMath xmlns:m="http://schemas.openxmlformats.org/officeDocument/2006/math">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fPr>
                      <m:num>
                        <m:sSubSup>
                          <m:sSub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Sup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𝒘</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𝑖</m:t>
                            </m:r>
                          </m:sub>
                          <m:sup>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𝑇</m:t>
                            </m:r>
                          </m:sup>
                        </m:sSubSup>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𝐒</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𝑏</m:t>
                            </m:r>
                          </m:sub>
                        </m:sSub>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𝒘</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𝑖</m:t>
                            </m:r>
                          </m:sub>
                        </m:sSub>
                      </m:num>
                      <m:den>
                        <m:sSubSup>
                          <m:sSub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Sup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𝒘</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𝑖</m:t>
                            </m:r>
                          </m:sub>
                          <m:sup>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𝑇</m:t>
                            </m:r>
                          </m:sup>
                        </m:sSubSup>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𝐒</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𝑤</m:t>
                            </m:r>
                          </m:sub>
                        </m:sSub>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𝒘</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𝑖</m:t>
                            </m:r>
                          </m:sub>
                        </m:sSub>
                      </m:den>
                    </m:f>
                  </m:oMath>
                </a14:m>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取值最大，这就是二分类问题的求解目标，即每一个</a:t>
                </a:r>
                <a14:m>
                  <m:oMath xmlns:m="http://schemas.openxmlformats.org/officeDocument/2006/math">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𝒘</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𝑖</m:t>
                        </m:r>
                      </m:sub>
                    </m:sSub>
                  </m:oMath>
                </a14:m>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都是</a:t>
                </a:r>
                <a14:m>
                  <m:oMath xmlns:m="http://schemas.openxmlformats.org/officeDocument/2006/math">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pPr>
                      <m:e>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𝑺</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𝑤</m:t>
                            </m:r>
                          </m:sub>
                        </m:sSub>
                      </m:e>
                      <m:sup>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m:t>
                        </m:r>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1</m:t>
                        </m:r>
                      </m:sup>
                    </m:sSup>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𝑺</m:t>
                        </m:r>
                      </m:e>
                      <m:sub>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𝑏</m:t>
                        </m:r>
                      </m:sub>
                    </m:sSub>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𝑾</m:t>
                    </m:r>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m:t>
                    </m:r>
                    <m:r>
                      <a:rPr lang="en-US" altLang="zh-CN" sz="2000" i="1">
                        <a:effectLst/>
                        <a:latin typeface="Cambria Math" panose="02040503050406030204" pitchFamily="18" charset="0"/>
                        <a:ea typeface="楷体" panose="02010609060101010101" pitchFamily="49" charset="-122"/>
                        <a:cs typeface="Times New Roman" panose="02020603050405020304" pitchFamily="16" charset="0"/>
                      </a:rPr>
                      <m:t>𝜆</m:t>
                    </m:r>
                    <m:r>
                      <a:rPr lang="en-US" altLang="zh-CN" sz="2000" b="1" i="1">
                        <a:effectLst/>
                        <a:latin typeface="Cambria Math" panose="02040503050406030204" pitchFamily="18" charset="0"/>
                        <a:ea typeface="楷体" panose="02010609060101010101" pitchFamily="49" charset="-122"/>
                        <a:cs typeface="Times New Roman" panose="02020603050405020304" pitchFamily="16" charset="0"/>
                      </a:rPr>
                      <m:t>𝑾</m:t>
                    </m:r>
                  </m:oMath>
                </a14:m>
                <a:r>
                  <a:rPr lang="zh-CN" altLang="zh-CN" sz="2000" dirty="0">
                    <a:effectLst/>
                    <a:latin typeface="等线" panose="02010600030101010101" pitchFamily="2" charset="-122"/>
                    <a:ea typeface="等线" panose="02010600030101010101" pitchFamily="2" charset="-122"/>
                    <a:cs typeface="Times New Roman" panose="02020603050405020304" pitchFamily="16" charset="0"/>
                  </a:rPr>
                  <a:t>的一个解。</a:t>
                </a:r>
                <a:endParaRPr lang="zh-CN" altLang="zh-CN" sz="2000" dirty="0">
                  <a:effectLst/>
                  <a:latin typeface="等线" panose="02010600030101010101" pitchFamily="2" charset="-122"/>
                  <a:ea typeface="等线" panose="02010600030101010101" pitchFamily="2" charset="-122"/>
                  <a:cs typeface="Times New Roman" panose="02020603050405020304" pitchFamily="16" charset="0"/>
                </a:endParaRPr>
              </a:p>
            </p:txBody>
          </p:sp>
        </mc:Choice>
        <mc:Fallback>
          <p:sp>
            <p:nvSpPr>
              <p:cNvPr id="10" name="文本框 9"/>
              <p:cNvSpPr txBox="1">
                <a:spLocks noRot="1" noChangeAspect="1" noMove="1" noResize="1" noEditPoints="1" noAdjustHandles="1" noChangeArrowheads="1" noChangeShapeType="1" noTextEdit="1"/>
              </p:cNvSpPr>
              <p:nvPr/>
            </p:nvSpPr>
            <p:spPr>
              <a:xfrm>
                <a:off x="244206" y="609851"/>
                <a:ext cx="10829559" cy="5619615"/>
              </a:xfrm>
              <a:prstGeom prst="rect">
                <a:avLst/>
              </a:prstGeom>
              <a:blipFill rotWithShape="1">
                <a:blip r:embed="rId1"/>
                <a:stretch>
                  <a:fillRect l="-3" t="-4" b="-4021"/>
                </a:stretch>
              </a:blipFill>
            </p:spPr>
            <p:txBody>
              <a:bodyPr/>
              <a:lstStyle/>
              <a:p>
                <a:r>
                  <a:rPr lang="zh-CN" alt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线性区别分析：线性判别分析的降维步骤</a:t>
            </a:r>
            <a:endParaRPr kumimoji="1" lang="zh-CN" altLang="en-US" dirty="0"/>
          </a:p>
        </p:txBody>
      </p:sp>
      <mc:AlternateContent xmlns:mc="http://schemas.openxmlformats.org/markup-compatibility/2006">
        <mc:Choice xmlns:a14="http://schemas.microsoft.com/office/drawing/2010/main" Requires="a14">
          <p:sp>
            <p:nvSpPr>
              <p:cNvPr id="4" name="矩形 3"/>
              <p:cNvSpPr/>
              <p:nvPr/>
            </p:nvSpPr>
            <p:spPr>
              <a:xfrm>
                <a:off x="990600" y="1046007"/>
                <a:ext cx="9418320" cy="4765985"/>
              </a:xfrm>
              <a:prstGeom prst="rect">
                <a:avLst/>
              </a:prstGeom>
            </p:spPr>
            <p:txBody>
              <a:bodyPr wrap="square">
                <a:spAutoFit/>
              </a:bodyPr>
              <a:lstStyle/>
              <a:p>
                <a:pPr indent="266700" algn="just">
                  <a:lnSpc>
                    <a:spcPct val="200000"/>
                  </a:lnSpc>
                  <a:spcBef>
                    <a:spcPts val="1000"/>
                  </a:spcBef>
                  <a:spcAft>
                    <a:spcPts val="300"/>
                  </a:spcAft>
                </a:pPr>
                <a:r>
                  <a:rPr lang="zh-CN" altLang="zh-CN" sz="2800" dirty="0">
                    <a:solidFill>
                      <a:schemeClr val="tx1"/>
                    </a:solidFill>
                    <a:latin typeface="等线" panose="02010600030101010101" pitchFamily="2" charset="-122"/>
                    <a:ea typeface="等线" panose="02010600030101010101" pitchFamily="2" charset="-122"/>
                    <a:cs typeface="Times New Roman" panose="02020603050405020304" pitchFamily="16" charset="0"/>
                  </a:rPr>
                  <a:t>对线性判别分析的降维步骤描述如下：</a:t>
                </a:r>
                <a:endParaRPr lang="zh-CN" altLang="zh-CN" sz="2800" dirty="0">
                  <a:solidFill>
                    <a:schemeClr val="tx1"/>
                  </a:solidFill>
                  <a:latin typeface="等线" panose="02010600030101010101" pitchFamily="2" charset="-122"/>
                  <a:ea typeface="等线" panose="02010600030101010101" pitchFamily="2" charset="-122"/>
                  <a:cs typeface="Times New Roman" panose="02020603050405020304" pitchFamily="16" charset="0"/>
                </a:endParaRPr>
              </a:p>
              <a:p>
                <a:pPr marL="342900" lvl="0" indent="-342900" algn="just">
                  <a:lnSpc>
                    <a:spcPct val="200000"/>
                  </a:lnSpc>
                  <a:spcBef>
                    <a:spcPts val="1000"/>
                  </a:spcBef>
                  <a:buFont typeface="+mj-lt"/>
                  <a:buAutoNum type="arabicPeriod"/>
                </a:pPr>
                <a:r>
                  <a:rPr lang="zh-CN" altLang="zh-CN" sz="2400" dirty="0">
                    <a:solidFill>
                      <a:schemeClr val="tx1"/>
                    </a:solidFill>
                    <a:latin typeface="等线" panose="02010600030101010101" pitchFamily="2" charset="-122"/>
                    <a:ea typeface="等线" panose="02010600030101010101" pitchFamily="2" charset="-122"/>
                    <a:cs typeface="Times New Roman" panose="02020603050405020304" pitchFamily="16" charset="0"/>
                  </a:rPr>
                  <a:t>计算数据样本集中每个类别样本的均值</a:t>
                </a:r>
                <a:endParaRPr lang="zh-CN" altLang="zh-CN" sz="2400" dirty="0">
                  <a:solidFill>
                    <a:schemeClr val="tx1"/>
                  </a:solidFill>
                  <a:latin typeface="等线" panose="02010600030101010101" pitchFamily="2" charset="-122"/>
                  <a:ea typeface="等线" panose="02010600030101010101" pitchFamily="2" charset="-122"/>
                  <a:cs typeface="Times New Roman" panose="02020603050405020304" pitchFamily="16" charset="0"/>
                </a:endParaRPr>
              </a:p>
              <a:p>
                <a:pPr marL="342900" lvl="0" indent="-342900" algn="just">
                  <a:lnSpc>
                    <a:spcPct val="200000"/>
                  </a:lnSpc>
                  <a:buFont typeface="+mj-lt"/>
                  <a:buAutoNum type="arabicPeriod"/>
                </a:pPr>
                <a:r>
                  <a:rPr lang="zh-CN" altLang="zh-CN" sz="2400" dirty="0">
                    <a:solidFill>
                      <a:schemeClr val="tx1"/>
                    </a:solidFill>
                    <a:latin typeface="等线" panose="02010600030101010101" pitchFamily="2" charset="-122"/>
                    <a:ea typeface="等线" panose="02010600030101010101" pitchFamily="2" charset="-122"/>
                    <a:cs typeface="Times New Roman" panose="02020603050405020304" pitchFamily="16" charset="0"/>
                  </a:rPr>
                  <a:t>计算类内散度矩阵</a:t>
                </a:r>
                <a14:m>
                  <m:oMath xmlns:m="http://schemas.openxmlformats.org/officeDocument/2006/math">
                    <m:sSub>
                      <m:sSubPr>
                        <m:ctrlPr>
                          <a:rPr lang="zh-CN" altLang="zh-CN" sz="2400" i="1">
                            <a:solidFill>
                              <a:schemeClr val="tx1"/>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b="0" i="1" smtClean="0">
                            <a:solidFill>
                              <a:schemeClr val="tx1"/>
                            </a:solidFill>
                            <a:latin typeface="Cambria Math" panose="02040503050406030204" pitchFamily="18" charset="0"/>
                            <a:ea typeface="楷体" panose="02010609060101010101" pitchFamily="49" charset="-122"/>
                            <a:cs typeface="Times New Roman" panose="02020603050405020304" pitchFamily="16" charset="0"/>
                          </a:rPr>
                          <m:t>𝑆</m:t>
                        </m:r>
                      </m:e>
                      <m:sub>
                        <m:r>
                          <a:rPr lang="en-US" altLang="zh-CN" sz="2400" b="0" i="1" smtClean="0">
                            <a:solidFill>
                              <a:schemeClr val="tx1"/>
                            </a:solidFill>
                            <a:latin typeface="Cambria Math" panose="02040503050406030204" pitchFamily="18" charset="0"/>
                            <a:ea typeface="楷体" panose="02010609060101010101" pitchFamily="49" charset="-122"/>
                            <a:cs typeface="Times New Roman" panose="02020603050405020304" pitchFamily="16" charset="0"/>
                          </a:rPr>
                          <m:t>𝑤</m:t>
                        </m:r>
                      </m:sub>
                    </m:sSub>
                  </m:oMath>
                </a14:m>
                <a:r>
                  <a:rPr lang="zh-CN" altLang="zh-CN" sz="2400" dirty="0">
                    <a:solidFill>
                      <a:schemeClr val="tx1"/>
                    </a:solidFill>
                    <a:latin typeface="等线" panose="02010600030101010101" pitchFamily="2" charset="-122"/>
                    <a:ea typeface="等线" panose="02010600030101010101" pitchFamily="2" charset="-122"/>
                    <a:cs typeface="Times New Roman" panose="02020603050405020304" pitchFamily="16" charset="0"/>
                  </a:rPr>
                  <a:t>和类间散度矩阵</a:t>
                </a:r>
                <a14:m>
                  <m:oMath xmlns:m="http://schemas.openxmlformats.org/officeDocument/2006/math">
                    <m:sSub>
                      <m:sSubPr>
                        <m:ctrlPr>
                          <a:rPr lang="zh-CN" altLang="zh-CN" sz="2400" i="1">
                            <a:solidFill>
                              <a:schemeClr val="tx1"/>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b="0" i="1" smtClean="0">
                            <a:solidFill>
                              <a:schemeClr val="tx1"/>
                            </a:solidFill>
                            <a:latin typeface="Cambria Math" panose="02040503050406030204" pitchFamily="18" charset="0"/>
                            <a:ea typeface="楷体" panose="02010609060101010101" pitchFamily="49" charset="-122"/>
                            <a:cs typeface="Times New Roman" panose="02020603050405020304" pitchFamily="16" charset="0"/>
                          </a:rPr>
                          <m:t>𝑆</m:t>
                        </m:r>
                      </m:e>
                      <m:sub>
                        <m:r>
                          <a:rPr lang="en-US" altLang="zh-CN" sz="2400" b="0" i="1" smtClean="0">
                            <a:solidFill>
                              <a:schemeClr val="tx1"/>
                            </a:solidFill>
                            <a:latin typeface="Cambria Math" panose="02040503050406030204" pitchFamily="18" charset="0"/>
                            <a:ea typeface="楷体" panose="02010609060101010101" pitchFamily="49" charset="-122"/>
                            <a:cs typeface="Times New Roman" panose="02020603050405020304" pitchFamily="16" charset="0"/>
                          </a:rPr>
                          <m:t>𝑏</m:t>
                        </m:r>
                      </m:sub>
                    </m:sSub>
                  </m:oMath>
                </a14:m>
                <a:endParaRPr lang="zh-CN" altLang="zh-CN" sz="2400" dirty="0">
                  <a:solidFill>
                    <a:schemeClr val="tx1"/>
                  </a:solidFill>
                  <a:latin typeface="等线" panose="02010600030101010101" pitchFamily="2" charset="-122"/>
                  <a:ea typeface="等线" panose="02010600030101010101" pitchFamily="2" charset="-122"/>
                  <a:cs typeface="Times New Roman" panose="02020603050405020304" pitchFamily="16" charset="0"/>
                </a:endParaRPr>
              </a:p>
              <a:p>
                <a:pPr marL="342900" lvl="0" indent="-342900" algn="just">
                  <a:lnSpc>
                    <a:spcPct val="200000"/>
                  </a:lnSpc>
                  <a:buFont typeface="+mj-lt"/>
                  <a:buAutoNum type="arabicPeriod"/>
                </a:pPr>
                <a:r>
                  <a:rPr lang="zh-CN" altLang="zh-CN" sz="2400" dirty="0">
                    <a:solidFill>
                      <a:schemeClr val="tx1"/>
                    </a:solidFill>
                    <a:latin typeface="等线" panose="02010600030101010101" pitchFamily="2" charset="-122"/>
                    <a:ea typeface="等线" panose="02010600030101010101" pitchFamily="2" charset="-122"/>
                    <a:cs typeface="Times New Roman" panose="02020603050405020304" pitchFamily="16" charset="0"/>
                  </a:rPr>
                  <a:t>根据</a:t>
                </a:r>
                <a14:m>
                  <m:oMath xmlns:m="http://schemas.openxmlformats.org/officeDocument/2006/math">
                    <m:sSup>
                      <m:sSupPr>
                        <m:ctrlPr>
                          <a:rPr lang="zh-CN" altLang="zh-CN" sz="2400" i="1">
                            <a:solidFill>
                              <a:schemeClr val="tx1"/>
                            </a:solidFill>
                            <a:latin typeface="Cambria Math" panose="02040503050406030204" pitchFamily="18" charset="0"/>
                            <a:ea typeface="Cambria Math" panose="02040503050406030204" pitchFamily="18" charset="0"/>
                            <a:cs typeface="Times New Roman" panose="02020603050405020304" pitchFamily="16" charset="0"/>
                          </a:rPr>
                        </m:ctrlPr>
                      </m:sSupPr>
                      <m:e>
                        <m:sSub>
                          <m:sSubPr>
                            <m:ctrlPr>
                              <a:rPr lang="zh-CN" altLang="zh-CN" sz="2400" i="1">
                                <a:solidFill>
                                  <a:schemeClr val="tx1"/>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b="0" i="1" smtClean="0">
                                <a:solidFill>
                                  <a:schemeClr val="tx1"/>
                                </a:solidFill>
                                <a:latin typeface="Cambria Math" panose="02040503050406030204" pitchFamily="18" charset="0"/>
                                <a:ea typeface="楷体" panose="02010609060101010101" pitchFamily="49" charset="-122"/>
                                <a:cs typeface="Times New Roman" panose="02020603050405020304" pitchFamily="16" charset="0"/>
                              </a:rPr>
                              <m:t>𝑆</m:t>
                            </m:r>
                          </m:e>
                          <m:sub>
                            <m:r>
                              <a:rPr lang="en-US" altLang="zh-CN" sz="2400" b="0" i="1" smtClean="0">
                                <a:solidFill>
                                  <a:schemeClr val="tx1"/>
                                </a:solidFill>
                                <a:latin typeface="Cambria Math" panose="02040503050406030204" pitchFamily="18" charset="0"/>
                                <a:ea typeface="楷体" panose="02010609060101010101" pitchFamily="49" charset="-122"/>
                                <a:cs typeface="Times New Roman" panose="02020603050405020304" pitchFamily="16" charset="0"/>
                              </a:rPr>
                              <m:t>𝑤</m:t>
                            </m:r>
                          </m:sub>
                        </m:sSub>
                      </m:e>
                      <m:sup>
                        <m:r>
                          <a:rPr lang="en-US" altLang="zh-CN" sz="2400" b="0" i="1" smtClean="0">
                            <a:solidFill>
                              <a:schemeClr val="tx1"/>
                            </a:solidFill>
                            <a:latin typeface="Cambria Math" panose="02040503050406030204" pitchFamily="18" charset="0"/>
                            <a:ea typeface="楷体" panose="02010609060101010101" pitchFamily="49" charset="-122"/>
                            <a:cs typeface="Times New Roman" panose="02020603050405020304" pitchFamily="16" charset="0"/>
                          </a:rPr>
                          <m:t>−</m:t>
                        </m:r>
                        <m:r>
                          <a:rPr lang="en-US" altLang="zh-CN" sz="2400" b="0" i="1" smtClean="0">
                            <a:solidFill>
                              <a:schemeClr val="tx1"/>
                            </a:solidFill>
                            <a:latin typeface="Cambria Math" panose="02040503050406030204" pitchFamily="18" charset="0"/>
                            <a:ea typeface="楷体" panose="02010609060101010101" pitchFamily="49" charset="-122"/>
                            <a:cs typeface="Times New Roman" panose="02020603050405020304" pitchFamily="16" charset="0"/>
                          </a:rPr>
                          <m:t>1</m:t>
                        </m:r>
                      </m:sup>
                    </m:sSup>
                    <m:sSub>
                      <m:sSubPr>
                        <m:ctrlPr>
                          <a:rPr lang="zh-CN" altLang="zh-CN" sz="2400" i="1">
                            <a:solidFill>
                              <a:schemeClr val="tx1"/>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b="0" i="1" smtClean="0">
                            <a:solidFill>
                              <a:schemeClr val="tx1"/>
                            </a:solidFill>
                            <a:latin typeface="Cambria Math" panose="02040503050406030204" pitchFamily="18" charset="0"/>
                            <a:ea typeface="楷体" panose="02010609060101010101" pitchFamily="49" charset="-122"/>
                            <a:cs typeface="Times New Roman" panose="02020603050405020304" pitchFamily="16" charset="0"/>
                          </a:rPr>
                          <m:t>𝑆</m:t>
                        </m:r>
                      </m:e>
                      <m:sub>
                        <m:r>
                          <a:rPr lang="en-US" altLang="zh-CN" sz="2400" b="0" i="1" smtClean="0">
                            <a:solidFill>
                              <a:schemeClr val="tx1"/>
                            </a:solidFill>
                            <a:latin typeface="Cambria Math" panose="02040503050406030204" pitchFamily="18" charset="0"/>
                            <a:ea typeface="楷体" panose="02010609060101010101" pitchFamily="49" charset="-122"/>
                            <a:cs typeface="Times New Roman" panose="02020603050405020304" pitchFamily="16" charset="0"/>
                          </a:rPr>
                          <m:t>𝑏</m:t>
                        </m:r>
                      </m:sub>
                    </m:sSub>
                    <m:r>
                      <a:rPr lang="en-US" altLang="zh-CN" sz="2400" b="0" i="1" smtClean="0">
                        <a:solidFill>
                          <a:schemeClr val="tx1"/>
                        </a:solidFill>
                        <a:latin typeface="Cambria Math" panose="02040503050406030204" pitchFamily="18" charset="0"/>
                        <a:ea typeface="楷体" panose="02010609060101010101" pitchFamily="49" charset="-122"/>
                        <a:cs typeface="Times New Roman" panose="02020603050405020304" pitchFamily="16" charset="0"/>
                      </a:rPr>
                      <m:t>𝑊</m:t>
                    </m:r>
                    <m:r>
                      <a:rPr lang="en-US" altLang="zh-CN" sz="2400" b="0" i="1" smtClean="0">
                        <a:solidFill>
                          <a:schemeClr val="tx1"/>
                        </a:solidFill>
                        <a:latin typeface="Cambria Math" panose="02040503050406030204" pitchFamily="18" charset="0"/>
                        <a:ea typeface="楷体" panose="02010609060101010101" pitchFamily="49" charset="-122"/>
                        <a:cs typeface="Times New Roman" panose="02020603050405020304" pitchFamily="16" charset="0"/>
                      </a:rPr>
                      <m:t>=</m:t>
                    </m:r>
                    <m:r>
                      <a:rPr lang="en-US" altLang="zh-CN" sz="2400" b="0" i="1" smtClean="0">
                        <a:solidFill>
                          <a:schemeClr val="tx1"/>
                        </a:solidFill>
                        <a:latin typeface="Cambria Math" panose="02040503050406030204" pitchFamily="18" charset="0"/>
                        <a:ea typeface="楷体" panose="02010609060101010101" pitchFamily="49" charset="-122"/>
                        <a:cs typeface="Times New Roman" panose="02020603050405020304" pitchFamily="16" charset="0"/>
                      </a:rPr>
                      <m:t>𝜆</m:t>
                    </m:r>
                    <m:r>
                      <a:rPr lang="en-US" altLang="zh-CN" sz="2400" b="0" i="1" smtClean="0">
                        <a:solidFill>
                          <a:schemeClr val="tx1"/>
                        </a:solidFill>
                        <a:latin typeface="Cambria Math" panose="02040503050406030204" pitchFamily="18" charset="0"/>
                        <a:ea typeface="楷体" panose="02010609060101010101" pitchFamily="49" charset="-122"/>
                        <a:cs typeface="Times New Roman" panose="02020603050405020304" pitchFamily="16" charset="0"/>
                      </a:rPr>
                      <m:t>𝑊</m:t>
                    </m:r>
                  </m:oMath>
                </a14:m>
                <a:r>
                  <a:rPr lang="zh-CN" altLang="zh-CN" sz="2400" dirty="0">
                    <a:solidFill>
                      <a:schemeClr val="tx1"/>
                    </a:solidFill>
                    <a:latin typeface="等线" panose="02010600030101010101" pitchFamily="2" charset="-122"/>
                    <a:ea typeface="等线" panose="02010600030101010101" pitchFamily="2" charset="-122"/>
                    <a:cs typeface="Times New Roman" panose="02020603050405020304" pitchFamily="16" charset="0"/>
                  </a:rPr>
                  <a:t>来求解</a:t>
                </a:r>
                <a14:m>
                  <m:oMath xmlns:m="http://schemas.openxmlformats.org/officeDocument/2006/math">
                    <m:sSup>
                      <m:sSupPr>
                        <m:ctrlPr>
                          <a:rPr lang="zh-CN" altLang="zh-CN" sz="2400" i="1">
                            <a:solidFill>
                              <a:schemeClr val="tx1"/>
                            </a:solidFill>
                            <a:latin typeface="Cambria Math" panose="02040503050406030204" pitchFamily="18" charset="0"/>
                            <a:ea typeface="Cambria Math" panose="02040503050406030204" pitchFamily="18" charset="0"/>
                            <a:cs typeface="Times New Roman" panose="02020603050405020304" pitchFamily="16" charset="0"/>
                          </a:rPr>
                        </m:ctrlPr>
                      </m:sSupPr>
                      <m:e>
                        <m:sSub>
                          <m:sSubPr>
                            <m:ctrlPr>
                              <a:rPr lang="zh-CN" altLang="zh-CN" sz="2400" i="1">
                                <a:solidFill>
                                  <a:schemeClr val="tx1"/>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b="0" i="1" smtClean="0">
                                <a:solidFill>
                                  <a:schemeClr val="tx1"/>
                                </a:solidFill>
                                <a:latin typeface="Cambria Math" panose="02040503050406030204" pitchFamily="18" charset="0"/>
                                <a:ea typeface="楷体" panose="02010609060101010101" pitchFamily="49" charset="-122"/>
                                <a:cs typeface="Times New Roman" panose="02020603050405020304" pitchFamily="16" charset="0"/>
                              </a:rPr>
                              <m:t>𝑆</m:t>
                            </m:r>
                          </m:e>
                          <m:sub>
                            <m:r>
                              <a:rPr lang="en-US" altLang="zh-CN" sz="2400" b="0" i="1" smtClean="0">
                                <a:solidFill>
                                  <a:schemeClr val="tx1"/>
                                </a:solidFill>
                                <a:latin typeface="Cambria Math" panose="02040503050406030204" pitchFamily="18" charset="0"/>
                                <a:ea typeface="楷体" panose="02010609060101010101" pitchFamily="49" charset="-122"/>
                                <a:cs typeface="Times New Roman" panose="02020603050405020304" pitchFamily="16" charset="0"/>
                              </a:rPr>
                              <m:t>𝑤</m:t>
                            </m:r>
                          </m:sub>
                        </m:sSub>
                      </m:e>
                      <m:sup>
                        <m:r>
                          <a:rPr lang="en-US" altLang="zh-CN" sz="2400" b="0" i="1" smtClean="0">
                            <a:solidFill>
                              <a:schemeClr val="tx1"/>
                            </a:solidFill>
                            <a:latin typeface="Cambria Math" panose="02040503050406030204" pitchFamily="18" charset="0"/>
                            <a:ea typeface="楷体" panose="02010609060101010101" pitchFamily="49" charset="-122"/>
                            <a:cs typeface="Times New Roman" panose="02020603050405020304" pitchFamily="16" charset="0"/>
                          </a:rPr>
                          <m:t>−</m:t>
                        </m:r>
                        <m:r>
                          <a:rPr lang="en-US" altLang="zh-CN" sz="2400" b="0" i="1" smtClean="0">
                            <a:solidFill>
                              <a:schemeClr val="tx1"/>
                            </a:solidFill>
                            <a:latin typeface="Cambria Math" panose="02040503050406030204" pitchFamily="18" charset="0"/>
                            <a:ea typeface="楷体" panose="02010609060101010101" pitchFamily="49" charset="-122"/>
                            <a:cs typeface="Times New Roman" panose="02020603050405020304" pitchFamily="16" charset="0"/>
                          </a:rPr>
                          <m:t>1</m:t>
                        </m:r>
                      </m:sup>
                    </m:sSup>
                    <m:sSub>
                      <m:sSubPr>
                        <m:ctrlPr>
                          <a:rPr lang="zh-CN" altLang="zh-CN" sz="2400" i="1">
                            <a:solidFill>
                              <a:schemeClr val="tx1"/>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b="0" i="1" smtClean="0">
                            <a:solidFill>
                              <a:schemeClr val="tx1"/>
                            </a:solidFill>
                            <a:latin typeface="Cambria Math" panose="02040503050406030204" pitchFamily="18" charset="0"/>
                            <a:ea typeface="楷体" panose="02010609060101010101" pitchFamily="49" charset="-122"/>
                            <a:cs typeface="Times New Roman" panose="02020603050405020304" pitchFamily="16" charset="0"/>
                          </a:rPr>
                          <m:t>𝑆</m:t>
                        </m:r>
                      </m:e>
                      <m:sub>
                        <m:r>
                          <a:rPr lang="en-US" altLang="zh-CN" sz="2400" b="0" i="1" smtClean="0">
                            <a:solidFill>
                              <a:schemeClr val="tx1"/>
                            </a:solidFill>
                            <a:latin typeface="Cambria Math" panose="02040503050406030204" pitchFamily="18" charset="0"/>
                            <a:ea typeface="楷体" panose="02010609060101010101" pitchFamily="49" charset="-122"/>
                            <a:cs typeface="Times New Roman" panose="02020603050405020304" pitchFamily="16" charset="0"/>
                          </a:rPr>
                          <m:t>𝑏</m:t>
                        </m:r>
                      </m:sub>
                    </m:sSub>
                  </m:oMath>
                </a14:m>
                <a:r>
                  <a:rPr lang="zh-CN" altLang="zh-CN" sz="2400" dirty="0">
                    <a:solidFill>
                      <a:schemeClr val="tx1"/>
                    </a:solidFill>
                    <a:latin typeface="等线" panose="02010600030101010101" pitchFamily="2" charset="-122"/>
                    <a:ea typeface="等线" panose="02010600030101010101" pitchFamily="2" charset="-122"/>
                    <a:cs typeface="Times New Roman" panose="02020603050405020304" pitchFamily="16" charset="0"/>
                  </a:rPr>
                  <a:t>所对应前</a:t>
                </a:r>
                <a14:m>
                  <m:oMath xmlns:m="http://schemas.openxmlformats.org/officeDocument/2006/math">
                    <m:r>
                      <a:rPr lang="en-US" altLang="zh-CN" sz="2400" b="0" i="1" smtClean="0">
                        <a:solidFill>
                          <a:schemeClr val="tx1"/>
                        </a:solidFill>
                        <a:latin typeface="Cambria Math" panose="02040503050406030204" pitchFamily="18" charset="0"/>
                        <a:ea typeface="楷体" panose="02010609060101010101" pitchFamily="49" charset="-122"/>
                        <a:cs typeface="Times New Roman" panose="02020603050405020304" pitchFamily="16" charset="0"/>
                      </a:rPr>
                      <m:t>𝑟</m:t>
                    </m:r>
                  </m:oMath>
                </a14:m>
                <a:r>
                  <a:rPr lang="zh-CN" altLang="zh-CN" sz="2400" dirty="0">
                    <a:solidFill>
                      <a:schemeClr val="tx1"/>
                    </a:solidFill>
                    <a:latin typeface="等线" panose="02010600030101010101" pitchFamily="2" charset="-122"/>
                    <a:ea typeface="等线" panose="02010600030101010101" pitchFamily="2" charset="-122"/>
                    <a:cs typeface="Times New Roman" panose="02020603050405020304" pitchFamily="16" charset="0"/>
                  </a:rPr>
                  <a:t>个最大特征值所对应特征向量</a:t>
                </a:r>
                <a14:m>
                  <m:oMath xmlns:m="http://schemas.openxmlformats.org/officeDocument/2006/math">
                    <m:d>
                      <m:dPr>
                        <m:ctrlPr>
                          <a:rPr lang="zh-CN" altLang="zh-CN" sz="2400" i="1">
                            <a:solidFill>
                              <a:schemeClr val="tx1"/>
                            </a:solidFill>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sz="2400" i="1">
                                <a:solidFill>
                                  <a:schemeClr val="tx1"/>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b="0" i="1" smtClean="0">
                                <a:solidFill>
                                  <a:schemeClr val="tx1"/>
                                </a:solidFill>
                                <a:latin typeface="Cambria Math" panose="02040503050406030204" pitchFamily="18" charset="0"/>
                                <a:ea typeface="楷体" panose="02010609060101010101" pitchFamily="49" charset="-122"/>
                                <a:cs typeface="Times New Roman" panose="02020603050405020304" pitchFamily="16" charset="0"/>
                              </a:rPr>
                              <m:t>𝑤</m:t>
                            </m:r>
                          </m:e>
                          <m:sub>
                            <m:r>
                              <a:rPr lang="en-US" altLang="zh-CN" sz="2400" b="0" i="1" smtClean="0">
                                <a:solidFill>
                                  <a:schemeClr val="tx1"/>
                                </a:solidFill>
                                <a:latin typeface="Cambria Math" panose="02040503050406030204" pitchFamily="18" charset="0"/>
                                <a:ea typeface="楷体" panose="02010609060101010101" pitchFamily="49" charset="-122"/>
                                <a:cs typeface="Times New Roman" panose="02020603050405020304" pitchFamily="16" charset="0"/>
                              </a:rPr>
                              <m:t>1</m:t>
                            </m:r>
                          </m:sub>
                        </m:sSub>
                        <m:r>
                          <a:rPr lang="en-US" altLang="zh-CN" sz="2400" b="0" smtClean="0">
                            <a:solidFill>
                              <a:schemeClr val="tx1"/>
                            </a:solidFill>
                            <a:latin typeface="Cambria Math" panose="02040503050406030204" pitchFamily="18" charset="0"/>
                            <a:ea typeface="楷体" panose="02010609060101010101" pitchFamily="49" charset="-122"/>
                            <a:cs typeface="Times New Roman" panose="02020603050405020304" pitchFamily="16" charset="0"/>
                          </a:rPr>
                          <m:t>,</m:t>
                        </m:r>
                        <m:sSub>
                          <m:sSubPr>
                            <m:ctrlPr>
                              <a:rPr lang="zh-CN" altLang="zh-CN" sz="2400" i="1">
                                <a:solidFill>
                                  <a:schemeClr val="tx1"/>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b="0" i="1" smtClean="0">
                                <a:solidFill>
                                  <a:schemeClr val="tx1"/>
                                </a:solidFill>
                                <a:latin typeface="Cambria Math" panose="02040503050406030204" pitchFamily="18" charset="0"/>
                                <a:ea typeface="楷体" panose="02010609060101010101" pitchFamily="49" charset="-122"/>
                                <a:cs typeface="Times New Roman" panose="02020603050405020304" pitchFamily="16" charset="0"/>
                              </a:rPr>
                              <m:t>𝑤</m:t>
                            </m:r>
                          </m:e>
                          <m:sub>
                            <m:r>
                              <a:rPr lang="en-US" altLang="zh-CN" sz="2400" b="0" i="1" smtClean="0">
                                <a:solidFill>
                                  <a:schemeClr val="tx1"/>
                                </a:solidFill>
                                <a:latin typeface="Cambria Math" panose="02040503050406030204" pitchFamily="18" charset="0"/>
                                <a:ea typeface="楷体" panose="02010609060101010101" pitchFamily="49" charset="-122"/>
                                <a:cs typeface="Times New Roman" panose="02020603050405020304" pitchFamily="16" charset="0"/>
                              </a:rPr>
                              <m:t>2</m:t>
                            </m:r>
                          </m:sub>
                        </m:sSub>
                        <m:r>
                          <a:rPr lang="en-US" altLang="zh-CN" sz="2400" b="0" smtClean="0">
                            <a:solidFill>
                              <a:schemeClr val="tx1"/>
                            </a:solidFill>
                            <a:latin typeface="Cambria Math" panose="02040503050406030204" pitchFamily="18" charset="0"/>
                            <a:ea typeface="楷体" panose="02010609060101010101" pitchFamily="49" charset="-122"/>
                            <a:cs typeface="Times New Roman" panose="02020603050405020304" pitchFamily="16" charset="0"/>
                          </a:rPr>
                          <m:t>,…,</m:t>
                        </m:r>
                        <m:sSub>
                          <m:sSubPr>
                            <m:ctrlPr>
                              <a:rPr lang="zh-CN" altLang="zh-CN" sz="2400" i="1">
                                <a:solidFill>
                                  <a:schemeClr val="tx1"/>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b="0" i="1" smtClean="0">
                                <a:solidFill>
                                  <a:schemeClr val="tx1"/>
                                </a:solidFill>
                                <a:latin typeface="Cambria Math" panose="02040503050406030204" pitchFamily="18" charset="0"/>
                                <a:ea typeface="楷体" panose="02010609060101010101" pitchFamily="49" charset="-122"/>
                                <a:cs typeface="Times New Roman" panose="02020603050405020304" pitchFamily="16" charset="0"/>
                              </a:rPr>
                              <m:t>𝑤</m:t>
                            </m:r>
                          </m:e>
                          <m:sub>
                            <m:r>
                              <a:rPr lang="en-US" altLang="zh-CN" sz="2400" b="0" i="1" smtClean="0">
                                <a:solidFill>
                                  <a:schemeClr val="tx1"/>
                                </a:solidFill>
                                <a:latin typeface="Cambria Math" panose="02040503050406030204" pitchFamily="18" charset="0"/>
                                <a:ea typeface="楷体" panose="02010609060101010101" pitchFamily="49" charset="-122"/>
                                <a:cs typeface="Times New Roman" panose="02020603050405020304" pitchFamily="16" charset="0"/>
                              </a:rPr>
                              <m:t>𝑟</m:t>
                            </m:r>
                          </m:sub>
                        </m:sSub>
                      </m:e>
                    </m:d>
                  </m:oMath>
                </a14:m>
                <a:r>
                  <a:rPr lang="zh-CN" altLang="zh-CN" sz="2400" dirty="0">
                    <a:solidFill>
                      <a:schemeClr val="tx1"/>
                    </a:solidFill>
                    <a:latin typeface="等线" panose="02010600030101010101" pitchFamily="2" charset="-122"/>
                    <a:ea typeface="等线" panose="02010600030101010101" pitchFamily="2" charset="-122"/>
                    <a:cs typeface="Times New Roman" panose="02020603050405020304" pitchFamily="16" charset="0"/>
                  </a:rPr>
                  <a:t>，构成矩阵</a:t>
                </a:r>
                <a14:m>
                  <m:oMath xmlns:m="http://schemas.openxmlformats.org/officeDocument/2006/math">
                    <m:r>
                      <a:rPr lang="en-US" altLang="zh-CN" sz="2400" b="0" i="1" smtClean="0">
                        <a:solidFill>
                          <a:schemeClr val="tx1"/>
                        </a:solidFill>
                        <a:latin typeface="Cambria Math" panose="02040503050406030204" pitchFamily="18" charset="0"/>
                        <a:ea typeface="楷体" panose="02010609060101010101" pitchFamily="49" charset="-122"/>
                        <a:cs typeface="Times New Roman" panose="02020603050405020304" pitchFamily="16" charset="0"/>
                      </a:rPr>
                      <m:t>𝑊</m:t>
                    </m:r>
                  </m:oMath>
                </a14:m>
                <a:endParaRPr lang="zh-CN" altLang="zh-CN" sz="2400" dirty="0">
                  <a:solidFill>
                    <a:schemeClr val="tx1"/>
                  </a:solidFill>
                  <a:latin typeface="等线" panose="02010600030101010101" pitchFamily="2" charset="-122"/>
                  <a:ea typeface="等线" panose="02010600030101010101" pitchFamily="2" charset="-122"/>
                  <a:cs typeface="Times New Roman" panose="02020603050405020304" pitchFamily="16" charset="0"/>
                </a:endParaRPr>
              </a:p>
              <a:p>
                <a:pPr marL="342900" lvl="0" indent="-342900" algn="just">
                  <a:lnSpc>
                    <a:spcPct val="200000"/>
                  </a:lnSpc>
                  <a:spcAft>
                    <a:spcPts val="300"/>
                  </a:spcAft>
                  <a:buFont typeface="+mj-lt"/>
                  <a:buAutoNum type="arabicPeriod"/>
                </a:pPr>
                <a:r>
                  <a:rPr lang="zh-CN" altLang="zh-CN" sz="2400" dirty="0">
                    <a:solidFill>
                      <a:schemeClr val="tx1"/>
                    </a:solidFill>
                    <a:latin typeface="等线" panose="02010600030101010101" pitchFamily="2" charset="-122"/>
                    <a:ea typeface="等线" panose="02010600030101010101" pitchFamily="2" charset="-122"/>
                    <a:cs typeface="Times New Roman" panose="02020603050405020304" pitchFamily="16" charset="0"/>
                  </a:rPr>
                  <a:t>通过矩阵</a:t>
                </a:r>
                <a14:m>
                  <m:oMath xmlns:m="http://schemas.openxmlformats.org/officeDocument/2006/math">
                    <m:r>
                      <a:rPr lang="en-US" altLang="zh-CN" sz="2400" b="0" i="1" smtClean="0">
                        <a:solidFill>
                          <a:schemeClr val="tx1"/>
                        </a:solidFill>
                        <a:latin typeface="Cambria Math" panose="02040503050406030204" pitchFamily="18" charset="0"/>
                        <a:ea typeface="楷体" panose="02010609060101010101" pitchFamily="49" charset="-122"/>
                        <a:cs typeface="Times New Roman" panose="02020603050405020304" pitchFamily="16" charset="0"/>
                      </a:rPr>
                      <m:t>𝑊</m:t>
                    </m:r>
                  </m:oMath>
                </a14:m>
                <a:r>
                  <a:rPr lang="zh-CN" altLang="zh-CN" sz="2400" dirty="0">
                    <a:solidFill>
                      <a:schemeClr val="tx1"/>
                    </a:solidFill>
                    <a:latin typeface="等线" panose="02010600030101010101" pitchFamily="2" charset="-122"/>
                    <a:ea typeface="等线" panose="02010600030101010101" pitchFamily="2" charset="-122"/>
                    <a:cs typeface="Times New Roman" panose="02020603050405020304" pitchFamily="16" charset="0"/>
                  </a:rPr>
                  <a:t>将每个样本映射到低维空间，实现特征降维。</a:t>
                </a:r>
                <a:endParaRPr lang="zh-CN" altLang="zh-CN" sz="2400" dirty="0">
                  <a:solidFill>
                    <a:schemeClr val="tx1"/>
                  </a:solidFill>
                  <a:latin typeface="等线" panose="02010600030101010101" pitchFamily="2" charset="-122"/>
                  <a:ea typeface="等线" panose="02010600030101010101" pitchFamily="2" charset="-122"/>
                  <a:cs typeface="Times New Roman" panose="02020603050405020304" pitchFamily="16" charset="0"/>
                </a:endParaRPr>
              </a:p>
            </p:txBody>
          </p:sp>
        </mc:Choice>
        <mc:Fallback>
          <p:sp>
            <p:nvSpPr>
              <p:cNvPr id="4" name="矩形 3"/>
              <p:cNvSpPr>
                <a:spLocks noRot="1" noChangeAspect="1" noMove="1" noResize="1" noEditPoints="1" noAdjustHandles="1" noChangeArrowheads="1" noChangeShapeType="1" noTextEdit="1"/>
              </p:cNvSpPr>
              <p:nvPr/>
            </p:nvSpPr>
            <p:spPr>
              <a:xfrm>
                <a:off x="990600" y="1046007"/>
                <a:ext cx="9418320" cy="4765985"/>
              </a:xfrm>
              <a:prstGeom prst="rect">
                <a:avLst/>
              </a:prstGeom>
              <a:blipFill rotWithShape="1">
                <a:blip r:embed="rId1"/>
                <a:stretch>
                  <a:fillRect t="-3" b="-856"/>
                </a:stretch>
              </a:blipFill>
            </p:spPr>
            <p:txBody>
              <a:bodyPr/>
              <a:lstStyle/>
              <a:p>
                <a:r>
                  <a:rPr lang="zh-CN" altLang="en-US">
                    <a:noFill/>
                  </a:rPr>
                  <a:t> </a:t>
                </a:r>
              </a:p>
            </p:txBody>
          </p:sp>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线性区别分析：与主成分分析法的异同</a:t>
            </a:r>
            <a:endParaRPr kumimoji="1" lang="zh-CN" altLang="en-US" dirty="0"/>
          </a:p>
        </p:txBody>
      </p:sp>
      <mc:AlternateContent xmlns:mc="http://schemas.openxmlformats.org/markup-compatibility/2006" xmlns:a14="http://schemas.microsoft.com/office/drawing/2010/main">
        <mc:Choice Requires="a14">
          <p:graphicFrame>
            <p:nvGraphicFramePr>
              <p:cNvPr id="5" name="表格 3"/>
              <p:cNvGraphicFramePr>
                <a:graphicFrameLocks noGrp="1"/>
              </p:cNvGraphicFramePr>
              <p:nvPr/>
            </p:nvGraphicFramePr>
            <p:xfrm>
              <a:off x="579120" y="924560"/>
              <a:ext cx="10972800" cy="5162544"/>
            </p:xfrm>
            <a:graphic>
              <a:graphicData uri="http://schemas.openxmlformats.org/drawingml/2006/table">
                <a:tbl>
                  <a:tblPr firstRow="1" bandRow="1">
                    <a:tableStyleId>{5C22544A-7EE6-4342-B048-85BDC9FD1C3A}</a:tableStyleId>
                  </a:tblPr>
                  <a:tblGrid>
                    <a:gridCol w="3657600"/>
                    <a:gridCol w="3657600"/>
                    <a:gridCol w="3657600"/>
                  </a:tblGrid>
                  <a:tr h="658486">
                    <a:tc>
                      <a:txBody>
                        <a:bodyPr/>
                        <a:lstStyle/>
                        <a:p>
                          <a:pPr>
                            <a:lnSpc>
                              <a:spcPct val="150000"/>
                            </a:lnSpc>
                          </a:pPr>
                          <a:endParaRPr lang="zh-CN" altLang="en-US" sz="2400" dirty="0">
                            <a:latin typeface="等线" panose="02010600030101010101" pitchFamily="2" charset="-122"/>
                            <a:ea typeface="等线" panose="02010600030101010101" pitchFamily="2" charset="-122"/>
                            <a:cs typeface="Times New Roman" panose="02020603050405020304" pitchFamily="16" charset="0"/>
                          </a:endParaRPr>
                        </a:p>
                      </a:txBody>
                      <a:tcPr anchor="ctr"/>
                    </a:tc>
                    <a:tc>
                      <a:txBody>
                        <a:bodyPr/>
                        <a:lstStyle/>
                        <a:p>
                          <a:pPr>
                            <a:lnSpc>
                              <a:spcPct val="150000"/>
                            </a:lnSpc>
                          </a:pPr>
                          <a:r>
                            <a:rPr lang="zh-CN" altLang="en-US" sz="2400" dirty="0">
                              <a:latin typeface="等线" panose="02010600030101010101" pitchFamily="2" charset="-122"/>
                              <a:ea typeface="等线" panose="02010600030101010101" pitchFamily="2" charset="-122"/>
                              <a:cs typeface="Times New Roman" panose="02020603050405020304" pitchFamily="16" charset="0"/>
                            </a:rPr>
                            <a:t>线性判别分析</a:t>
                          </a:r>
                          <a:endParaRPr lang="zh-CN" altLang="en-US" sz="2400" dirty="0">
                            <a:latin typeface="等线" panose="02010600030101010101" pitchFamily="2" charset="-122"/>
                            <a:ea typeface="等线" panose="02010600030101010101" pitchFamily="2" charset="-122"/>
                            <a:cs typeface="Times New Roman" panose="02020603050405020304" pitchFamily="16" charset="0"/>
                          </a:endParaRPr>
                        </a:p>
                      </a:txBody>
                      <a:tcPr anchor="ctr"/>
                    </a:tc>
                    <a:tc>
                      <a:txBody>
                        <a:bodyPr/>
                        <a:lstStyle/>
                        <a:p>
                          <a:pPr>
                            <a:lnSpc>
                              <a:spcPct val="150000"/>
                            </a:lnSpc>
                          </a:pPr>
                          <a:r>
                            <a:rPr lang="zh-CN" altLang="en-US" sz="2400" dirty="0">
                              <a:latin typeface="等线" panose="02010600030101010101" pitchFamily="2" charset="-122"/>
                              <a:ea typeface="等线" panose="02010600030101010101" pitchFamily="2" charset="-122"/>
                              <a:cs typeface="Times New Roman" panose="02020603050405020304" pitchFamily="16" charset="0"/>
                            </a:rPr>
                            <a:t>主成分分析</a:t>
                          </a:r>
                          <a:endParaRPr lang="zh-CN" altLang="en-US" sz="2400" dirty="0">
                            <a:latin typeface="等线" panose="02010600030101010101" pitchFamily="2" charset="-122"/>
                            <a:ea typeface="等线" panose="02010600030101010101" pitchFamily="2" charset="-122"/>
                            <a:cs typeface="Times New Roman" panose="02020603050405020304" pitchFamily="16" charset="0"/>
                          </a:endParaRPr>
                        </a:p>
                      </a:txBody>
                      <a:tcPr anchor="ctr"/>
                    </a:tc>
                  </a:tr>
                  <a:tr h="654264">
                    <a:tc>
                      <a:txBody>
                        <a:bodyPr/>
                        <a:lstStyle/>
                        <a:p>
                          <a:pPr>
                            <a:lnSpc>
                              <a:spcPct val="150000"/>
                            </a:lnSpc>
                          </a:pPr>
                          <a:r>
                            <a:rPr lang="zh-CN" altLang="en-US" sz="2400" dirty="0">
                              <a:latin typeface="等线" panose="02010600030101010101" pitchFamily="2" charset="-122"/>
                              <a:ea typeface="等线" panose="02010600030101010101" pitchFamily="2" charset="-122"/>
                              <a:cs typeface="Times New Roman" panose="02020603050405020304" pitchFamily="16" charset="0"/>
                            </a:rPr>
                            <a:t>是否需要样本标签</a:t>
                          </a:r>
                          <a:endParaRPr lang="zh-CN" altLang="en-US" sz="2400" dirty="0">
                            <a:latin typeface="等线" panose="02010600030101010101" pitchFamily="2" charset="-122"/>
                            <a:ea typeface="等线" panose="02010600030101010101" pitchFamily="2" charset="-122"/>
                            <a:cs typeface="Times New Roman" panose="02020603050405020304" pitchFamily="16" charset="0"/>
                          </a:endParaRPr>
                        </a:p>
                      </a:txBody>
                      <a:tcPr anchor="ctr"/>
                    </a:tc>
                    <a:tc>
                      <a:txBody>
                        <a:bodyPr/>
                        <a:lstStyle/>
                        <a:p>
                          <a:pPr>
                            <a:lnSpc>
                              <a:spcPct val="150000"/>
                            </a:lnSpc>
                          </a:pPr>
                          <a:r>
                            <a:rPr lang="zh-CN" altLang="zh-CN" sz="2400" dirty="0">
                              <a:effectLst/>
                              <a:latin typeface="等线" panose="02010600030101010101" pitchFamily="2" charset="-122"/>
                              <a:ea typeface="等线" panose="02010600030101010101" pitchFamily="2" charset="-122"/>
                              <a:cs typeface="Times New Roman" panose="02020603050405020304" pitchFamily="16" charset="0"/>
                            </a:rPr>
                            <a:t>监督学习</a:t>
                          </a:r>
                          <a:endParaRPr lang="zh-CN" altLang="en-US" sz="2400" dirty="0">
                            <a:latin typeface="等线" panose="02010600030101010101" pitchFamily="2" charset="-122"/>
                            <a:ea typeface="等线" panose="02010600030101010101" pitchFamily="2" charset="-122"/>
                            <a:cs typeface="Times New Roman" panose="02020603050405020304" pitchFamily="16" charset="0"/>
                          </a:endParaRPr>
                        </a:p>
                      </a:txBody>
                      <a:tcPr anchor="ctr"/>
                    </a:tc>
                    <a:tc>
                      <a:txBody>
                        <a:bodyPr/>
                        <a:lstStyle/>
                        <a:p>
                          <a:pPr>
                            <a:lnSpc>
                              <a:spcPct val="150000"/>
                            </a:lnSpc>
                          </a:pPr>
                          <a:r>
                            <a:rPr lang="zh-CN" altLang="zh-CN" sz="2400" dirty="0">
                              <a:effectLst/>
                              <a:latin typeface="等线" panose="02010600030101010101" pitchFamily="2" charset="-122"/>
                              <a:ea typeface="等线" panose="02010600030101010101" pitchFamily="2" charset="-122"/>
                              <a:cs typeface="Times New Roman" panose="02020603050405020304" pitchFamily="16" charset="0"/>
                            </a:rPr>
                            <a:t>无监督学习</a:t>
                          </a:r>
                          <a:endParaRPr lang="zh-CN" altLang="en-US" sz="2400" dirty="0">
                            <a:latin typeface="等线" panose="02010600030101010101" pitchFamily="2" charset="-122"/>
                            <a:ea typeface="等线" panose="02010600030101010101" pitchFamily="2" charset="-122"/>
                            <a:cs typeface="Times New Roman" panose="02020603050405020304" pitchFamily="16" charset="0"/>
                          </a:endParaRPr>
                        </a:p>
                      </a:txBody>
                      <a:tcPr anchor="ctr"/>
                    </a:tc>
                  </a:tr>
                  <a:tr h="654264">
                    <a:tc>
                      <a:txBody>
                        <a:bodyPr/>
                        <a:lstStyle/>
                        <a:p>
                          <a:pPr>
                            <a:lnSpc>
                              <a:spcPct val="150000"/>
                            </a:lnSpc>
                          </a:pPr>
                          <a:r>
                            <a:rPr lang="zh-CN" altLang="en-US" sz="2400" dirty="0">
                              <a:latin typeface="等线" panose="02010600030101010101" pitchFamily="2" charset="-122"/>
                              <a:ea typeface="等线" panose="02010600030101010101" pitchFamily="2" charset="-122"/>
                              <a:cs typeface="Times New Roman" panose="02020603050405020304" pitchFamily="16" charset="0"/>
                            </a:rPr>
                            <a:t>降维方法</a:t>
                          </a:r>
                          <a:endParaRPr lang="zh-CN" altLang="en-US" sz="2400" dirty="0">
                            <a:latin typeface="等线" panose="02010600030101010101" pitchFamily="2" charset="-122"/>
                            <a:ea typeface="等线" panose="02010600030101010101" pitchFamily="2" charset="-122"/>
                            <a:cs typeface="Times New Roman" panose="02020603050405020304" pitchFamily="16" charset="0"/>
                          </a:endParaRPr>
                        </a:p>
                      </a:txBody>
                      <a:tcPr anchor="ctr"/>
                    </a:tc>
                    <a:tc>
                      <a:txBody>
                        <a:bodyPr/>
                        <a:lstStyle/>
                        <a:p>
                          <a:pPr>
                            <a:lnSpc>
                              <a:spcPct val="150000"/>
                            </a:lnSpc>
                          </a:pPr>
                          <a:r>
                            <a:rPr lang="zh-CN" altLang="zh-CN" sz="2400" dirty="0">
                              <a:effectLst/>
                              <a:latin typeface="等线" panose="02010600030101010101" pitchFamily="2" charset="-122"/>
                              <a:ea typeface="等线" panose="02010600030101010101" pitchFamily="2" charset="-122"/>
                              <a:cs typeface="Times New Roman" panose="02020603050405020304" pitchFamily="16" charset="0"/>
                            </a:rPr>
                            <a:t>优化寻找特征向量</a:t>
                          </a:r>
                          <a14:m>
                            <m:oMath xmlns:m="http://schemas.openxmlformats.org/officeDocument/2006/math">
                              <m:r>
                                <a:rPr lang="en-US" altLang="zh-CN" sz="2400" b="1" i="1">
                                  <a:effectLst/>
                                  <a:latin typeface="Cambria Math" panose="02040503050406030204" pitchFamily="18" charset="0"/>
                                  <a:ea typeface="楷体" panose="02010609060101010101" pitchFamily="49" charset="-122"/>
                                  <a:cs typeface="Times New Roman" panose="02020603050405020304" pitchFamily="16" charset="0"/>
                                </a:rPr>
                                <m:t>𝒘</m:t>
                              </m:r>
                            </m:oMath>
                          </a14:m>
                          <a:endParaRPr lang="zh-CN" altLang="en-US" sz="2400" dirty="0">
                            <a:latin typeface="等线" panose="02010600030101010101" pitchFamily="2" charset="-122"/>
                            <a:ea typeface="等线" panose="02010600030101010101" pitchFamily="2" charset="-122"/>
                            <a:cs typeface="Times New Roman" panose="02020603050405020304" pitchFamily="16" charset="0"/>
                          </a:endParaRPr>
                        </a:p>
                      </a:txBody>
                      <a:tcPr anchor="ctr"/>
                    </a:tc>
                    <a:tc>
                      <a:txBody>
                        <a:bodyPr/>
                        <a:lstStyle/>
                        <a:p>
                          <a:pPr>
                            <a:lnSpc>
                              <a:spcPct val="150000"/>
                            </a:lnSpc>
                          </a:pPr>
                          <a:r>
                            <a:rPr lang="zh-CN" altLang="zh-CN" sz="2400" dirty="0">
                              <a:effectLst/>
                              <a:latin typeface="等线" panose="02010600030101010101" pitchFamily="2" charset="-122"/>
                              <a:ea typeface="等线" panose="02010600030101010101" pitchFamily="2" charset="-122"/>
                              <a:cs typeface="Times New Roman" panose="02020603050405020304" pitchFamily="16" charset="0"/>
                            </a:rPr>
                            <a:t>优化寻找特征向量</a:t>
                          </a:r>
                          <a14:m>
                            <m:oMath xmlns:m="http://schemas.openxmlformats.org/officeDocument/2006/math">
                              <m:r>
                                <a:rPr lang="en-US" altLang="zh-CN" sz="2400" b="1" i="1">
                                  <a:effectLst/>
                                  <a:latin typeface="Cambria Math" panose="02040503050406030204" pitchFamily="18" charset="0"/>
                                  <a:ea typeface="楷体" panose="02010609060101010101" pitchFamily="49" charset="-122"/>
                                  <a:cs typeface="Times New Roman" panose="02020603050405020304" pitchFamily="16" charset="0"/>
                                </a:rPr>
                                <m:t>𝒘</m:t>
                              </m:r>
                            </m:oMath>
                          </a14:m>
                          <a:endParaRPr lang="zh-CN" altLang="en-US" sz="2400" dirty="0">
                            <a:latin typeface="等线" panose="02010600030101010101" pitchFamily="2" charset="-122"/>
                            <a:ea typeface="等线" panose="02010600030101010101" pitchFamily="2" charset="-122"/>
                            <a:cs typeface="Times New Roman" panose="02020603050405020304" pitchFamily="16" charset="0"/>
                          </a:endParaRPr>
                        </a:p>
                      </a:txBody>
                      <a:tcPr anchor="ctr"/>
                    </a:tc>
                  </a:tr>
                  <a:tr h="1283265">
                    <a:tc>
                      <a:txBody>
                        <a:bodyPr/>
                        <a:lstStyle/>
                        <a:p>
                          <a:pPr>
                            <a:lnSpc>
                              <a:spcPct val="150000"/>
                            </a:lnSpc>
                          </a:pPr>
                          <a:r>
                            <a:rPr lang="zh-CN" altLang="en-US" sz="2400" dirty="0">
                              <a:latin typeface="等线" panose="02010600030101010101" pitchFamily="2" charset="-122"/>
                              <a:ea typeface="等线" panose="02010600030101010101" pitchFamily="2" charset="-122"/>
                              <a:cs typeface="Times New Roman" panose="02020603050405020304" pitchFamily="16" charset="0"/>
                            </a:rPr>
                            <a:t>目标</a:t>
                          </a:r>
                          <a:endParaRPr lang="zh-CN" altLang="en-US" sz="2400" dirty="0">
                            <a:latin typeface="等线" panose="02010600030101010101" pitchFamily="2" charset="-122"/>
                            <a:ea typeface="等线" panose="02010600030101010101" pitchFamily="2" charset="-122"/>
                            <a:cs typeface="Times New Roman" panose="02020603050405020304" pitchFamily="16" charset="0"/>
                          </a:endParaRPr>
                        </a:p>
                      </a:txBody>
                      <a:tcPr anchor="ctr"/>
                    </a:tc>
                    <a:tc>
                      <a:txBody>
                        <a:bodyPr/>
                        <a:lstStyle/>
                        <a:p>
                          <a:pPr>
                            <a:lnSpc>
                              <a:spcPct val="150000"/>
                            </a:lnSpc>
                          </a:pPr>
                          <a:r>
                            <a:rPr lang="zh-CN" altLang="zh-CN" sz="2400" dirty="0">
                              <a:effectLst/>
                              <a:latin typeface="等线" panose="02010600030101010101" pitchFamily="2" charset="-122"/>
                              <a:ea typeface="等线" panose="02010600030101010101" pitchFamily="2" charset="-122"/>
                              <a:cs typeface="Times New Roman" panose="02020603050405020304" pitchFamily="16" charset="0"/>
                            </a:rPr>
                            <a:t>类内方差小、类间距离大</a:t>
                          </a:r>
                          <a:endParaRPr lang="zh-CN" altLang="en-US" sz="2400" dirty="0">
                            <a:latin typeface="等线" panose="02010600030101010101" pitchFamily="2" charset="-122"/>
                            <a:ea typeface="等线" panose="02010600030101010101" pitchFamily="2" charset="-122"/>
                            <a:cs typeface="Times New Roman" panose="02020603050405020304" pitchFamily="16" charset="0"/>
                          </a:endParaRPr>
                        </a:p>
                      </a:txBody>
                      <a:tcPr anchor="ctr"/>
                    </a:tc>
                    <a:tc>
                      <a:txBody>
                        <a:bodyPr/>
                        <a:lstStyle/>
                        <a:p>
                          <a:pPr>
                            <a:lnSpc>
                              <a:spcPct val="150000"/>
                            </a:lnSpc>
                          </a:pPr>
                          <a:r>
                            <a:rPr lang="zh-CN" altLang="zh-CN" sz="2400" dirty="0">
                              <a:effectLst/>
                              <a:latin typeface="等线" panose="02010600030101010101" pitchFamily="2" charset="-122"/>
                              <a:ea typeface="等线" panose="02010600030101010101" pitchFamily="2" charset="-122"/>
                              <a:cs typeface="Times New Roman" panose="02020603050405020304" pitchFamily="16" charset="0"/>
                            </a:rPr>
                            <a:t>寻找投影后数据之间方差最大的投影方向</a:t>
                          </a:r>
                          <a:endParaRPr lang="zh-CN" altLang="en-US" sz="2400" dirty="0">
                            <a:latin typeface="等线" panose="02010600030101010101" pitchFamily="2" charset="-122"/>
                            <a:ea typeface="等线" panose="02010600030101010101" pitchFamily="2" charset="-122"/>
                            <a:cs typeface="Times New Roman" panose="02020603050405020304" pitchFamily="16" charset="0"/>
                          </a:endParaRPr>
                        </a:p>
                      </a:txBody>
                      <a:tcPr anchor="ctr"/>
                    </a:tc>
                  </a:tr>
                  <a:tr h="1912265">
                    <a:tc>
                      <a:txBody>
                        <a:bodyPr/>
                        <a:lstStyle/>
                        <a:p>
                          <a:pPr>
                            <a:lnSpc>
                              <a:spcPct val="150000"/>
                            </a:lnSpc>
                          </a:pPr>
                          <a:r>
                            <a:rPr lang="zh-CN" altLang="en-US" sz="2400" dirty="0">
                              <a:latin typeface="等线" panose="02010600030101010101" pitchFamily="2" charset="-122"/>
                              <a:ea typeface="等线" panose="02010600030101010101" pitchFamily="2" charset="-122"/>
                              <a:cs typeface="Times New Roman" panose="02020603050405020304" pitchFamily="16" charset="0"/>
                            </a:rPr>
                            <a:t>维度</a:t>
                          </a:r>
                          <a:endParaRPr lang="zh-CN" altLang="en-US" sz="2400" dirty="0">
                            <a:latin typeface="等线" panose="02010600030101010101" pitchFamily="2" charset="-122"/>
                            <a:ea typeface="等线" panose="02010600030101010101" pitchFamily="2" charset="-122"/>
                            <a:cs typeface="Times New Roman" panose="02020603050405020304" pitchFamily="16" charset="0"/>
                          </a:endParaRPr>
                        </a:p>
                      </a:txBody>
                      <a:tcPr anchor="ctr"/>
                    </a:tc>
                    <a:tc>
                      <a:txBody>
                        <a:bodyPr/>
                        <a:lstStyle/>
                        <a:p>
                          <a:pPr>
                            <a:lnSpc>
                              <a:spcPct val="150000"/>
                            </a:lnSpc>
                          </a:pPr>
                          <a:r>
                            <a:rPr lang="en-US" altLang="zh-CN" sz="2400" dirty="0">
                              <a:effectLst/>
                              <a:latin typeface="等线" panose="02010600030101010101" pitchFamily="2" charset="-122"/>
                              <a:ea typeface="等线" panose="02010600030101010101" pitchFamily="2" charset="-122"/>
                              <a:cs typeface="Times New Roman" panose="02020603050405020304" pitchFamily="16" charset="0"/>
                            </a:rPr>
                            <a:t>LDA</a:t>
                          </a:r>
                          <a:r>
                            <a:rPr lang="zh-CN" altLang="zh-CN" sz="2400" dirty="0">
                              <a:effectLst/>
                              <a:latin typeface="等线" panose="02010600030101010101" pitchFamily="2" charset="-122"/>
                              <a:ea typeface="等线" panose="02010600030101010101" pitchFamily="2" charset="-122"/>
                              <a:cs typeface="Times New Roman" panose="02020603050405020304" pitchFamily="16" charset="0"/>
                            </a:rPr>
                            <a:t>降维后所得到维度是与数据样本的类别个数</a:t>
                          </a:r>
                          <a14:m>
                            <m:oMath xmlns:m="http://schemas.openxmlformats.org/officeDocument/2006/math">
                              <m:r>
                                <a:rPr lang="en-US" altLang="zh-CN" sz="2400" i="1">
                                  <a:effectLst/>
                                  <a:latin typeface="Cambria Math" panose="02040503050406030204" pitchFamily="18" charset="0"/>
                                  <a:ea typeface="楷体" panose="02010609060101010101" pitchFamily="49" charset="-122"/>
                                  <a:cs typeface="Times New Roman" panose="02020603050405020304" pitchFamily="16" charset="0"/>
                                </a:rPr>
                                <m:t>𝐾</m:t>
                              </m:r>
                            </m:oMath>
                          </a14:m>
                          <a:r>
                            <a:rPr lang="zh-CN" altLang="zh-CN" sz="2400" dirty="0">
                              <a:effectLst/>
                              <a:latin typeface="等线" panose="02010600030101010101" pitchFamily="2" charset="-122"/>
                              <a:ea typeface="等线" panose="02010600030101010101" pitchFamily="2" charset="-122"/>
                              <a:cs typeface="Times New Roman" panose="02020603050405020304" pitchFamily="16" charset="0"/>
                            </a:rPr>
                            <a:t>有关</a:t>
                          </a:r>
                          <a:endParaRPr lang="zh-CN" altLang="en-US" sz="2400" dirty="0">
                            <a:latin typeface="等线" panose="02010600030101010101" pitchFamily="2" charset="-122"/>
                            <a:ea typeface="等线" panose="02010600030101010101" pitchFamily="2" charset="-122"/>
                            <a:cs typeface="Times New Roman" panose="02020603050405020304" pitchFamily="16" charset="0"/>
                          </a:endParaRPr>
                        </a:p>
                      </a:txBody>
                      <a:tcPr anchor="ctr"/>
                    </a:tc>
                    <a:tc>
                      <a:txBody>
                        <a:bodyPr/>
                        <a:lstStyle/>
                        <a:p>
                          <a:pPr>
                            <a:lnSpc>
                              <a:spcPct val="150000"/>
                            </a:lnSpc>
                          </a:pPr>
                          <a:r>
                            <a:rPr lang="en-US" altLang="zh-CN" sz="2400" dirty="0">
                              <a:effectLst/>
                              <a:latin typeface="等线" panose="02010600030101010101" pitchFamily="2" charset="-122"/>
                              <a:ea typeface="等线" panose="02010600030101010101" pitchFamily="2" charset="-122"/>
                              <a:cs typeface="Times New Roman" panose="02020603050405020304" pitchFamily="16" charset="0"/>
                            </a:rPr>
                            <a:t>PCA</a:t>
                          </a:r>
                          <a:r>
                            <a:rPr lang="zh-CN" altLang="zh-CN" sz="2400" dirty="0">
                              <a:effectLst/>
                              <a:latin typeface="等线" panose="02010600030101010101" pitchFamily="2" charset="-122"/>
                              <a:ea typeface="等线" panose="02010600030101010101" pitchFamily="2" charset="-122"/>
                              <a:cs typeface="Times New Roman" panose="02020603050405020304" pitchFamily="16" charset="0"/>
                            </a:rPr>
                            <a:t>对高维数据降维后的维数是与原始数据特征维度相关</a:t>
                          </a:r>
                          <a:endParaRPr lang="zh-CN" altLang="en-US" sz="2400" dirty="0">
                            <a:latin typeface="等线" panose="02010600030101010101" pitchFamily="2" charset="-122"/>
                            <a:ea typeface="等线" panose="02010600030101010101" pitchFamily="2" charset="-122"/>
                            <a:cs typeface="Times New Roman" panose="02020603050405020304" pitchFamily="16" charset="0"/>
                          </a:endParaRPr>
                        </a:p>
                      </a:txBody>
                      <a:tcPr anchor="ctr"/>
                    </a:tc>
                  </a:tr>
                </a:tbl>
              </a:graphicData>
            </a:graphic>
          </p:graphicFrame>
        </mc:Choice>
        <mc:Fallback xmlns="">
          <p:graphicFrame>
            <p:nvGraphicFramePr>
              <p:cNvPr id="5" name="表格 3"/>
              <p:cNvGraphicFramePr>
                <a:graphicFrameLocks noGrp="1"/>
              </p:cNvGraphicFramePr>
              <p:nvPr/>
            </p:nvGraphicFramePr>
            <p:xfrm>
              <a:off x="579120" y="924560"/>
              <a:ext cx="10972800" cy="5162544"/>
            </p:xfrm>
            <a:graphic>
              <a:graphicData uri="http://schemas.openxmlformats.org/drawingml/2006/table">
                <a:tbl>
                  <a:tblPr firstRow="1" bandRow="1">
                    <a:tableStyleId>{5C22544A-7EE6-4342-B048-85BDC9FD1C3A}</a:tableStyleId>
                  </a:tblPr>
                  <a:tblGrid>
                    <a:gridCol w="3657600"/>
                    <a:gridCol w="3657600"/>
                    <a:gridCol w="3657600"/>
                  </a:tblGrid>
                  <a:tr h="658486">
                    <a:tc>
                      <a:txBody>
                        <a:bodyPr/>
                        <a:lstStyle/>
                        <a:p>
                          <a:pPr>
                            <a:lnSpc>
                              <a:spcPct val="150000"/>
                            </a:lnSpc>
                          </a:pPr>
                          <a:endParaRPr lang="zh-CN" altLang="en-US" sz="2400" dirty="0">
                            <a:latin typeface="等线" panose="02010600030101010101" pitchFamily="2" charset="-122"/>
                            <a:ea typeface="等线" panose="02010600030101010101" pitchFamily="2" charset="-122"/>
                            <a:cs typeface="Times New Roman" panose="02020603050405020304" pitchFamily="16" charset="0"/>
                          </a:endParaRPr>
                        </a:p>
                      </a:txBody>
                      <a:tcPr anchor="ctr"/>
                    </a:tc>
                    <a:tc>
                      <a:txBody>
                        <a:bodyPr/>
                        <a:lstStyle/>
                        <a:p>
                          <a:pPr>
                            <a:lnSpc>
                              <a:spcPct val="150000"/>
                            </a:lnSpc>
                          </a:pPr>
                          <a:r>
                            <a:rPr lang="zh-CN" altLang="en-US" sz="2400" dirty="0">
                              <a:latin typeface="等线" panose="02010600030101010101" pitchFamily="2" charset="-122"/>
                              <a:ea typeface="等线" panose="02010600030101010101" pitchFamily="2" charset="-122"/>
                              <a:cs typeface="Times New Roman" panose="02020603050405020304" pitchFamily="16" charset="0"/>
                            </a:rPr>
                            <a:t>线性判别分析</a:t>
                          </a:r>
                          <a:endParaRPr lang="zh-CN" altLang="en-US" sz="2400" dirty="0">
                            <a:latin typeface="等线" panose="02010600030101010101" pitchFamily="2" charset="-122"/>
                            <a:ea typeface="等线" panose="02010600030101010101" pitchFamily="2" charset="-122"/>
                            <a:cs typeface="Times New Roman" panose="02020603050405020304" pitchFamily="16" charset="0"/>
                          </a:endParaRPr>
                        </a:p>
                      </a:txBody>
                      <a:tcPr anchor="ctr"/>
                    </a:tc>
                    <a:tc>
                      <a:txBody>
                        <a:bodyPr/>
                        <a:lstStyle/>
                        <a:p>
                          <a:pPr>
                            <a:lnSpc>
                              <a:spcPct val="150000"/>
                            </a:lnSpc>
                          </a:pPr>
                          <a:r>
                            <a:rPr lang="zh-CN" altLang="en-US" sz="2400" dirty="0">
                              <a:latin typeface="等线" panose="02010600030101010101" pitchFamily="2" charset="-122"/>
                              <a:ea typeface="等线" panose="02010600030101010101" pitchFamily="2" charset="-122"/>
                              <a:cs typeface="Times New Roman" panose="02020603050405020304" pitchFamily="16" charset="0"/>
                            </a:rPr>
                            <a:t>主成分分析</a:t>
                          </a:r>
                          <a:endParaRPr lang="zh-CN" altLang="en-US" sz="2400" dirty="0">
                            <a:latin typeface="等线" panose="02010600030101010101" pitchFamily="2" charset="-122"/>
                            <a:ea typeface="等线" panose="02010600030101010101" pitchFamily="2" charset="-122"/>
                            <a:cs typeface="Times New Roman" panose="02020603050405020304" pitchFamily="16" charset="0"/>
                          </a:endParaRPr>
                        </a:p>
                      </a:txBody>
                      <a:tcPr anchor="ctr"/>
                    </a:tc>
                  </a:tr>
                  <a:tr h="654264">
                    <a:tc>
                      <a:txBody>
                        <a:bodyPr/>
                        <a:lstStyle/>
                        <a:p>
                          <a:pPr>
                            <a:lnSpc>
                              <a:spcPct val="150000"/>
                            </a:lnSpc>
                          </a:pPr>
                          <a:r>
                            <a:rPr lang="zh-CN" altLang="en-US" sz="2400" dirty="0">
                              <a:latin typeface="等线" panose="02010600030101010101" pitchFamily="2" charset="-122"/>
                              <a:ea typeface="等线" panose="02010600030101010101" pitchFamily="2" charset="-122"/>
                              <a:cs typeface="Times New Roman" panose="02020603050405020304" pitchFamily="16" charset="0"/>
                            </a:rPr>
                            <a:t>是否需要样本标签</a:t>
                          </a:r>
                          <a:endParaRPr lang="zh-CN" altLang="en-US" sz="2400" dirty="0">
                            <a:latin typeface="等线" panose="02010600030101010101" pitchFamily="2" charset="-122"/>
                            <a:ea typeface="等线" panose="02010600030101010101" pitchFamily="2" charset="-122"/>
                            <a:cs typeface="Times New Roman" panose="02020603050405020304" pitchFamily="16" charset="0"/>
                          </a:endParaRPr>
                        </a:p>
                      </a:txBody>
                      <a:tcPr anchor="ctr"/>
                    </a:tc>
                    <a:tc>
                      <a:txBody>
                        <a:bodyPr/>
                        <a:lstStyle/>
                        <a:p>
                          <a:pPr>
                            <a:lnSpc>
                              <a:spcPct val="150000"/>
                            </a:lnSpc>
                          </a:pPr>
                          <a:r>
                            <a:rPr lang="zh-CN" altLang="zh-CN" sz="2400" dirty="0">
                              <a:effectLst/>
                              <a:latin typeface="等线" panose="02010600030101010101" pitchFamily="2" charset="-122"/>
                              <a:ea typeface="等线" panose="02010600030101010101" pitchFamily="2" charset="-122"/>
                              <a:cs typeface="Times New Roman" panose="02020603050405020304" pitchFamily="16" charset="0"/>
                            </a:rPr>
                            <a:t>监督学习</a:t>
                          </a:r>
                          <a:endParaRPr lang="zh-CN" altLang="en-US" sz="2400" dirty="0">
                            <a:latin typeface="等线" panose="02010600030101010101" pitchFamily="2" charset="-122"/>
                            <a:ea typeface="等线" panose="02010600030101010101" pitchFamily="2" charset="-122"/>
                            <a:cs typeface="Times New Roman" panose="02020603050405020304" pitchFamily="16" charset="0"/>
                          </a:endParaRPr>
                        </a:p>
                      </a:txBody>
                      <a:tcPr anchor="ctr"/>
                    </a:tc>
                    <a:tc>
                      <a:txBody>
                        <a:bodyPr/>
                        <a:lstStyle/>
                        <a:p>
                          <a:pPr>
                            <a:lnSpc>
                              <a:spcPct val="150000"/>
                            </a:lnSpc>
                          </a:pPr>
                          <a:r>
                            <a:rPr lang="zh-CN" altLang="zh-CN" sz="2400" dirty="0">
                              <a:effectLst/>
                              <a:latin typeface="等线" panose="02010600030101010101" pitchFamily="2" charset="-122"/>
                              <a:ea typeface="等线" panose="02010600030101010101" pitchFamily="2" charset="-122"/>
                              <a:cs typeface="Times New Roman" panose="02020603050405020304" pitchFamily="16" charset="0"/>
                            </a:rPr>
                            <a:t>无监督学习</a:t>
                          </a:r>
                          <a:endParaRPr lang="zh-CN" altLang="en-US" sz="2400" dirty="0">
                            <a:latin typeface="等线" panose="02010600030101010101" pitchFamily="2" charset="-122"/>
                            <a:ea typeface="等线" panose="02010600030101010101" pitchFamily="2" charset="-122"/>
                            <a:cs typeface="Times New Roman" panose="02020603050405020304" pitchFamily="16" charset="0"/>
                          </a:endParaRPr>
                        </a:p>
                      </a:txBody>
                      <a:tcPr anchor="ctr"/>
                    </a:tc>
                  </a:tr>
                  <a:tr h="654685">
                    <a:tc>
                      <a:txBody>
                        <a:bodyPr/>
                        <a:lstStyle/>
                        <a:p>
                          <a:pPr>
                            <a:lnSpc>
                              <a:spcPct val="150000"/>
                            </a:lnSpc>
                          </a:pPr>
                          <a:r>
                            <a:rPr lang="zh-CN" altLang="en-US" sz="2400" dirty="0">
                              <a:latin typeface="等线" panose="02010600030101010101" pitchFamily="2" charset="-122"/>
                              <a:ea typeface="等线" panose="02010600030101010101" pitchFamily="2" charset="-122"/>
                              <a:cs typeface="Times New Roman" panose="02020603050405020304" pitchFamily="16" charset="0"/>
                            </a:rPr>
                            <a:t>降维方法</a:t>
                          </a:r>
                          <a:endParaRPr lang="zh-CN" altLang="en-US" sz="2400" dirty="0">
                            <a:latin typeface="等线" panose="02010600030101010101" pitchFamily="2" charset="-122"/>
                            <a:ea typeface="等线" panose="02010600030101010101" pitchFamily="2" charset="-122"/>
                            <a:cs typeface="Times New Roman" panose="02020603050405020304" pitchFamily="16" charset="0"/>
                          </a:endParaRPr>
                        </a:p>
                      </a:txBody>
                      <a:tcPr anchor="ctr"/>
                    </a:tc>
                    <a:tc>
                      <a:txBody>
                        <a:bodyPr/>
                        <a:lstStyle/>
                        <a:p>
                          <a:endParaRPr lang="zh-CN"/>
                        </a:p>
                      </a:txBody>
                      <a:tcPr anchor="ctr">
                        <a:blipFill>
                          <a:blip r:embed="rId1"/>
                        </a:blipFill>
                      </a:tcPr>
                    </a:tc>
                    <a:tc>
                      <a:txBody>
                        <a:bodyPr/>
                        <a:lstStyle/>
                        <a:p>
                          <a:endParaRPr lang="zh-CN"/>
                        </a:p>
                      </a:txBody>
                      <a:tcPr anchor="ctr">
                        <a:blipFill>
                          <a:blip r:embed="rId1"/>
                        </a:blipFill>
                      </a:tcPr>
                    </a:tc>
                  </a:tr>
                  <a:tr h="1283265">
                    <a:tc>
                      <a:txBody>
                        <a:bodyPr/>
                        <a:lstStyle/>
                        <a:p>
                          <a:pPr>
                            <a:lnSpc>
                              <a:spcPct val="150000"/>
                            </a:lnSpc>
                          </a:pPr>
                          <a:r>
                            <a:rPr lang="zh-CN" altLang="en-US" sz="2400" dirty="0">
                              <a:latin typeface="等线" panose="02010600030101010101" pitchFamily="2" charset="-122"/>
                              <a:ea typeface="等线" panose="02010600030101010101" pitchFamily="2" charset="-122"/>
                              <a:cs typeface="Times New Roman" panose="02020603050405020304" pitchFamily="16" charset="0"/>
                            </a:rPr>
                            <a:t>目标</a:t>
                          </a:r>
                          <a:endParaRPr lang="zh-CN" altLang="en-US" sz="2400" dirty="0">
                            <a:latin typeface="等线" panose="02010600030101010101" pitchFamily="2" charset="-122"/>
                            <a:ea typeface="等线" panose="02010600030101010101" pitchFamily="2" charset="-122"/>
                            <a:cs typeface="Times New Roman" panose="02020603050405020304" pitchFamily="16" charset="0"/>
                          </a:endParaRPr>
                        </a:p>
                      </a:txBody>
                      <a:tcPr anchor="ctr"/>
                    </a:tc>
                    <a:tc>
                      <a:txBody>
                        <a:bodyPr/>
                        <a:lstStyle/>
                        <a:p>
                          <a:pPr>
                            <a:lnSpc>
                              <a:spcPct val="150000"/>
                            </a:lnSpc>
                          </a:pPr>
                          <a:r>
                            <a:rPr lang="zh-CN" altLang="zh-CN" sz="2400" dirty="0">
                              <a:effectLst/>
                              <a:latin typeface="等线" panose="02010600030101010101" pitchFamily="2" charset="-122"/>
                              <a:ea typeface="等线" panose="02010600030101010101" pitchFamily="2" charset="-122"/>
                              <a:cs typeface="Times New Roman" panose="02020603050405020304" pitchFamily="16" charset="0"/>
                            </a:rPr>
                            <a:t>类内方差小、类间距离大</a:t>
                          </a:r>
                          <a:endParaRPr lang="zh-CN" altLang="en-US" sz="2400" dirty="0">
                            <a:latin typeface="等线" panose="02010600030101010101" pitchFamily="2" charset="-122"/>
                            <a:ea typeface="等线" panose="02010600030101010101" pitchFamily="2" charset="-122"/>
                            <a:cs typeface="Times New Roman" panose="02020603050405020304" pitchFamily="16" charset="0"/>
                          </a:endParaRPr>
                        </a:p>
                      </a:txBody>
                      <a:tcPr anchor="ctr"/>
                    </a:tc>
                    <a:tc>
                      <a:txBody>
                        <a:bodyPr/>
                        <a:lstStyle/>
                        <a:p>
                          <a:pPr>
                            <a:lnSpc>
                              <a:spcPct val="150000"/>
                            </a:lnSpc>
                          </a:pPr>
                          <a:r>
                            <a:rPr lang="zh-CN" altLang="zh-CN" sz="2400" dirty="0">
                              <a:effectLst/>
                              <a:latin typeface="等线" panose="02010600030101010101" pitchFamily="2" charset="-122"/>
                              <a:ea typeface="等线" panose="02010600030101010101" pitchFamily="2" charset="-122"/>
                              <a:cs typeface="Times New Roman" panose="02020603050405020304" pitchFamily="16" charset="0"/>
                            </a:rPr>
                            <a:t>寻找投影后数据之间方差最大的投影方向</a:t>
                          </a:r>
                          <a:endParaRPr lang="zh-CN" altLang="en-US" sz="2400" dirty="0">
                            <a:latin typeface="等线" panose="02010600030101010101" pitchFamily="2" charset="-122"/>
                            <a:ea typeface="等线" panose="02010600030101010101" pitchFamily="2" charset="-122"/>
                            <a:cs typeface="Times New Roman" panose="02020603050405020304" pitchFamily="16" charset="0"/>
                          </a:endParaRPr>
                        </a:p>
                      </a:txBody>
                      <a:tcPr anchor="ctr"/>
                    </a:tc>
                  </a:tr>
                  <a:tr h="1911985">
                    <a:tc>
                      <a:txBody>
                        <a:bodyPr/>
                        <a:lstStyle/>
                        <a:p>
                          <a:pPr>
                            <a:lnSpc>
                              <a:spcPct val="150000"/>
                            </a:lnSpc>
                          </a:pPr>
                          <a:r>
                            <a:rPr lang="zh-CN" altLang="en-US" sz="2400" dirty="0">
                              <a:latin typeface="等线" panose="02010600030101010101" pitchFamily="2" charset="-122"/>
                              <a:ea typeface="等线" panose="02010600030101010101" pitchFamily="2" charset="-122"/>
                              <a:cs typeface="Times New Roman" panose="02020603050405020304" pitchFamily="16" charset="0"/>
                            </a:rPr>
                            <a:t>维度</a:t>
                          </a:r>
                          <a:endParaRPr lang="zh-CN" altLang="en-US" sz="2400" dirty="0">
                            <a:latin typeface="等线" panose="02010600030101010101" pitchFamily="2" charset="-122"/>
                            <a:ea typeface="等线" panose="02010600030101010101" pitchFamily="2" charset="-122"/>
                            <a:cs typeface="Times New Roman" panose="02020603050405020304" pitchFamily="16" charset="0"/>
                          </a:endParaRPr>
                        </a:p>
                      </a:txBody>
                      <a:tcPr anchor="ctr"/>
                    </a:tc>
                    <a:tc>
                      <a:txBody>
                        <a:bodyPr/>
                        <a:lstStyle/>
                        <a:p>
                          <a:endParaRPr lang="zh-CN"/>
                        </a:p>
                      </a:txBody>
                      <a:tcPr anchor="ctr">
                        <a:blipFill>
                          <a:blip r:embed="rId1"/>
                        </a:blipFill>
                      </a:tcPr>
                    </a:tc>
                    <a:tc>
                      <a:txBody>
                        <a:bodyPr/>
                        <a:lstStyle/>
                        <a:p>
                          <a:pPr>
                            <a:lnSpc>
                              <a:spcPct val="150000"/>
                            </a:lnSpc>
                          </a:pPr>
                          <a:r>
                            <a:rPr lang="en-US" altLang="zh-CN" sz="2400" dirty="0">
                              <a:effectLst/>
                              <a:latin typeface="等线" panose="02010600030101010101" pitchFamily="2" charset="-122"/>
                              <a:ea typeface="等线" panose="02010600030101010101" pitchFamily="2" charset="-122"/>
                              <a:cs typeface="Times New Roman" panose="02020603050405020304" pitchFamily="16" charset="0"/>
                            </a:rPr>
                            <a:t>PCA</a:t>
                          </a:r>
                          <a:r>
                            <a:rPr lang="zh-CN" altLang="zh-CN" sz="2400" dirty="0">
                              <a:effectLst/>
                              <a:latin typeface="等线" panose="02010600030101010101" pitchFamily="2" charset="-122"/>
                              <a:ea typeface="等线" panose="02010600030101010101" pitchFamily="2" charset="-122"/>
                              <a:cs typeface="Times New Roman" panose="02020603050405020304" pitchFamily="16" charset="0"/>
                            </a:rPr>
                            <a:t>对高维数据降维后的维数是与原始数据特征维度相关</a:t>
                          </a:r>
                          <a:endParaRPr lang="zh-CN" altLang="en-US" sz="2400" dirty="0">
                            <a:latin typeface="等线" panose="02010600030101010101" pitchFamily="2" charset="-122"/>
                            <a:ea typeface="等线" panose="02010600030101010101" pitchFamily="2" charset="-122"/>
                            <a:cs typeface="Times New Roman" panose="02020603050405020304" pitchFamily="16" charset="0"/>
                          </a:endParaRPr>
                        </a:p>
                      </a:txBody>
                      <a:tcPr anchor="ctr"/>
                    </a:tc>
                  </a:tr>
                </a:tbl>
              </a:graphicData>
            </a:graphic>
          </p:graphicFrame>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提纲</a:t>
            </a:r>
            <a:endParaRPr kumimoji="1" lang="zh-CN" altLang="en-US" dirty="0"/>
          </a:p>
        </p:txBody>
      </p:sp>
      <p:sp>
        <p:nvSpPr>
          <p:cNvPr id="4" name="矩形 7"/>
          <p:cNvSpPr>
            <a:spLocks noChangeArrowheads="1"/>
          </p:cNvSpPr>
          <p:nvPr/>
        </p:nvSpPr>
        <p:spPr bwMode="auto">
          <a:xfrm>
            <a:off x="2402661" y="1675649"/>
            <a:ext cx="7200000" cy="641586"/>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3200" b="1" dirty="0">
                <a:latin typeface="+mn-lt"/>
                <a:ea typeface="微软雅黑" panose="020B0503020204020204" pitchFamily="34" charset="-122"/>
                <a:sym typeface="Calibri" panose="020F0502020204030204" pitchFamily="34" charset="0"/>
              </a:rPr>
              <a:t>二、回归分析</a:t>
            </a:r>
            <a:endParaRPr kumimoji="0" lang="zh-CN" altLang="en-US" sz="3200" b="1" dirty="0">
              <a:latin typeface="+mn-lt"/>
              <a:ea typeface="微软雅黑" panose="020B0503020204020204" pitchFamily="34" charset="-122"/>
              <a:sym typeface="Calibri" panose="020F0502020204030204" pitchFamily="34" charset="0"/>
            </a:endParaRPr>
          </a:p>
        </p:txBody>
      </p:sp>
      <p:sp>
        <p:nvSpPr>
          <p:cNvPr id="5" name="矩形 7"/>
          <p:cNvSpPr>
            <a:spLocks noChangeArrowheads="1"/>
          </p:cNvSpPr>
          <p:nvPr/>
        </p:nvSpPr>
        <p:spPr bwMode="auto">
          <a:xfrm>
            <a:off x="2402661" y="877106"/>
            <a:ext cx="7200000" cy="641586"/>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3200" b="1" dirty="0">
                <a:latin typeface="+mn-lt"/>
                <a:ea typeface="微软雅黑" panose="020B0503020204020204" pitchFamily="34" charset="-122"/>
              </a:rPr>
              <a:t>一、机器学习基本概念</a:t>
            </a:r>
            <a:endParaRPr kumimoji="0" lang="zh-CN" altLang="en-US" sz="3200" b="1" dirty="0">
              <a:latin typeface="+mn-lt"/>
              <a:ea typeface="微软雅黑" panose="020B0503020204020204" pitchFamily="34" charset="-122"/>
            </a:endParaRPr>
          </a:p>
        </p:txBody>
      </p:sp>
      <p:sp>
        <p:nvSpPr>
          <p:cNvPr id="6" name="矩形 5"/>
          <p:cNvSpPr>
            <a:spLocks noChangeArrowheads="1"/>
          </p:cNvSpPr>
          <p:nvPr/>
        </p:nvSpPr>
        <p:spPr bwMode="auto">
          <a:xfrm>
            <a:off x="2402661" y="3272735"/>
            <a:ext cx="7200000" cy="641586"/>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3200" b="1" dirty="0">
                <a:latin typeface="+mn-lt"/>
                <a:ea typeface="微软雅黑" panose="020B0503020204020204" pitchFamily="34" charset="-122"/>
                <a:sym typeface="Calibri" panose="020F0502020204030204" pitchFamily="34" charset="0"/>
              </a:rPr>
              <a:t>四、线性区别分析</a:t>
            </a:r>
            <a:endParaRPr kumimoji="0" lang="zh-CN" altLang="en-US" sz="3200" b="1" dirty="0">
              <a:latin typeface="+mn-lt"/>
              <a:ea typeface="微软雅黑" panose="020B0503020204020204" pitchFamily="34" charset="-122"/>
              <a:sym typeface="Calibri" panose="020F0502020204030204" pitchFamily="34" charset="0"/>
            </a:endParaRPr>
          </a:p>
        </p:txBody>
      </p:sp>
      <p:sp>
        <p:nvSpPr>
          <p:cNvPr id="7" name="矩形 7"/>
          <p:cNvSpPr>
            <a:spLocks noChangeArrowheads="1"/>
          </p:cNvSpPr>
          <p:nvPr/>
        </p:nvSpPr>
        <p:spPr bwMode="auto">
          <a:xfrm>
            <a:off x="2402661" y="2474192"/>
            <a:ext cx="7200000" cy="641586"/>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3200" b="1" dirty="0">
                <a:latin typeface="+mn-lt"/>
                <a:ea typeface="微软雅黑" panose="020B0503020204020204" pitchFamily="34" charset="-122"/>
                <a:sym typeface="Calibri" panose="020F0502020204030204" pitchFamily="34" charset="0"/>
              </a:rPr>
              <a:t>三、决策树</a:t>
            </a:r>
            <a:endParaRPr kumimoji="0" lang="zh-CN" altLang="en-US" sz="3200" b="1" dirty="0">
              <a:latin typeface="+mn-lt"/>
              <a:ea typeface="微软雅黑" panose="020B0503020204020204" pitchFamily="34" charset="-122"/>
              <a:sym typeface="Calibri" panose="020F0502020204030204" pitchFamily="34" charset="0"/>
            </a:endParaRPr>
          </a:p>
        </p:txBody>
      </p:sp>
      <p:sp>
        <p:nvSpPr>
          <p:cNvPr id="8" name="矩形 7"/>
          <p:cNvSpPr>
            <a:spLocks noChangeArrowheads="1"/>
          </p:cNvSpPr>
          <p:nvPr/>
        </p:nvSpPr>
        <p:spPr bwMode="auto">
          <a:xfrm>
            <a:off x="2402661" y="4071278"/>
            <a:ext cx="7200000" cy="641586"/>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3200" b="1" dirty="0">
                <a:solidFill>
                  <a:srgbClr val="C00000"/>
                </a:solidFill>
                <a:latin typeface="+mn-lt"/>
                <a:ea typeface="微软雅黑" panose="020B0503020204020204" pitchFamily="34" charset="-122"/>
                <a:sym typeface="Calibri" panose="020F0502020204030204" pitchFamily="34" charset="0"/>
              </a:rPr>
              <a:t>五、</a:t>
            </a:r>
            <a:r>
              <a:rPr kumimoji="0" lang="en-US" altLang="zh-CN" sz="3200" b="1" dirty="0">
                <a:solidFill>
                  <a:srgbClr val="C00000"/>
                </a:solidFill>
                <a:latin typeface="+mn-lt"/>
                <a:ea typeface="微软雅黑" panose="020B0503020204020204" pitchFamily="34" charset="-122"/>
                <a:sym typeface="Calibri" panose="020F0502020204030204" pitchFamily="34" charset="0"/>
              </a:rPr>
              <a:t>Ada Boosting</a:t>
            </a:r>
            <a:endParaRPr kumimoji="0" lang="zh-CN" altLang="en-US" sz="3200" b="1" dirty="0">
              <a:solidFill>
                <a:srgbClr val="C00000"/>
              </a:solidFill>
              <a:latin typeface="+mn-lt"/>
              <a:ea typeface="微软雅黑" panose="020B0503020204020204" pitchFamily="34" charset="-122"/>
              <a:sym typeface="Calibri" panose="020F0502020204030204" pitchFamily="34" charset="0"/>
            </a:endParaRPr>
          </a:p>
        </p:txBody>
      </p:sp>
      <p:sp>
        <p:nvSpPr>
          <p:cNvPr id="9" name="矩形 8"/>
          <p:cNvSpPr>
            <a:spLocks noChangeArrowheads="1"/>
          </p:cNvSpPr>
          <p:nvPr/>
        </p:nvSpPr>
        <p:spPr bwMode="auto">
          <a:xfrm>
            <a:off x="2402661" y="4869821"/>
            <a:ext cx="7200000" cy="641586"/>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3200" b="1" dirty="0">
                <a:latin typeface="+mn-lt"/>
                <a:ea typeface="微软雅黑" panose="020B0503020204020204" pitchFamily="34" charset="-122"/>
                <a:sym typeface="Calibri" panose="020F0502020204030204" pitchFamily="34" charset="0"/>
              </a:rPr>
              <a:t>六、支持向量机</a:t>
            </a:r>
            <a:endParaRPr kumimoji="0" lang="zh-CN" altLang="en-US" sz="3200" b="1" dirty="0">
              <a:latin typeface="+mn-lt"/>
              <a:ea typeface="微软雅黑" panose="020B0503020204020204" pitchFamily="34" charset="-122"/>
              <a:sym typeface="Calibri" panose="020F0502020204030204" pitchFamily="34" charset="0"/>
            </a:endParaRPr>
          </a:p>
        </p:txBody>
      </p:sp>
      <p:sp>
        <p:nvSpPr>
          <p:cNvPr id="10" name="矩形 9"/>
          <p:cNvSpPr>
            <a:spLocks noChangeArrowheads="1"/>
          </p:cNvSpPr>
          <p:nvPr/>
        </p:nvSpPr>
        <p:spPr bwMode="auto">
          <a:xfrm>
            <a:off x="2402661" y="5668365"/>
            <a:ext cx="7200000" cy="632353"/>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3200" b="1" dirty="0">
                <a:ea typeface="微软雅黑" panose="020B0503020204020204" pitchFamily="34" charset="-122"/>
                <a:sym typeface="Calibri" panose="020F0502020204030204" pitchFamily="34" charset="0"/>
              </a:rPr>
              <a:t>七、生成学习模型</a:t>
            </a:r>
            <a:endParaRPr kumimoji="0" lang="zh-CN" altLang="en-US" sz="3200" b="1" dirty="0">
              <a:ea typeface="微软雅黑" panose="020B0503020204020204" pitchFamily="34" charset="-122"/>
              <a:sym typeface="Calibri" panose="020F050202020403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7"/>
          <p:cNvSpPr txBox="1"/>
          <p:nvPr>
            <p:custDataLst>
              <p:tags r:id="rId1"/>
            </p:custDataLst>
          </p:nvPr>
        </p:nvSpPr>
        <p:spPr>
          <a:xfrm>
            <a:off x="4381500" y="1052195"/>
            <a:ext cx="3356610" cy="991235"/>
          </a:xfrm>
          <a:prstGeom prst="rect">
            <a:avLst/>
          </a:prstGeom>
          <a:noFill/>
          <a:ln w="12700">
            <a:noFill/>
          </a:ln>
        </p:spPr>
        <p:txBody>
          <a:bodyPr wrap="square" rtlCol="0" anchor="ctr">
            <a:sp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1. 请判断下面说法是否正确:线性判别分析是在最大化类间方差和类内方差的比值(   )</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9" name="文本框 8"/>
          <p:cNvSpPr txBox="1"/>
          <p:nvPr>
            <p:custDataLst>
              <p:tags r:id="rId2"/>
            </p:custDataLst>
          </p:nvPr>
        </p:nvSpPr>
        <p:spPr>
          <a:xfrm>
            <a:off x="4810125" y="2911793"/>
            <a:ext cx="1837690" cy="391160"/>
          </a:xfrm>
          <a:prstGeom prst="rect">
            <a:avLst/>
          </a:prstGeom>
          <a:noFill/>
          <a:ln w="12700">
            <a:noFill/>
          </a:ln>
        </p:spPr>
        <p:txBody>
          <a:bodyPr wrap="square" rtlCol="0" anchor="ctr">
            <a:sp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正确</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10" name="椭圆 9"/>
          <p:cNvSpPr>
            <a:spLocks noChangeAspect="1"/>
          </p:cNvSpPr>
          <p:nvPr>
            <p:custDataLst>
              <p:tags r:id="rId3"/>
            </p:custDataLst>
          </p:nvPr>
        </p:nvSpPr>
        <p:spPr>
          <a:xfrm>
            <a:off x="4357211" y="2901315"/>
            <a:ext cx="411480" cy="41148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A</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1" name="文本框 10"/>
          <p:cNvSpPr txBox="1"/>
          <p:nvPr>
            <p:custDataLst>
              <p:tags r:id="rId4"/>
            </p:custDataLst>
          </p:nvPr>
        </p:nvSpPr>
        <p:spPr>
          <a:xfrm>
            <a:off x="4810125" y="4626293"/>
            <a:ext cx="2089785" cy="391160"/>
          </a:xfrm>
          <a:prstGeom prst="rect">
            <a:avLst/>
          </a:prstGeom>
          <a:noFill/>
          <a:ln w="12700">
            <a:noFill/>
          </a:ln>
        </p:spPr>
        <p:txBody>
          <a:bodyPr wrap="square" rtlCol="0" anchor="ctr">
            <a:sp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错误</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12" name="椭圆 11"/>
          <p:cNvSpPr>
            <a:spLocks noChangeAspect="1"/>
          </p:cNvSpPr>
          <p:nvPr>
            <p:custDataLst>
              <p:tags r:id="rId5"/>
            </p:custDataLst>
          </p:nvPr>
        </p:nvSpPr>
        <p:spPr>
          <a:xfrm>
            <a:off x="4357211" y="4615815"/>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B</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3" name="圆角矩形 12"/>
          <p:cNvSpPr/>
          <p:nvPr>
            <p:custDataLst>
              <p:tags r:id="rId6"/>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pitchFamily="34" charset="-122"/>
                <a:ea typeface="微软雅黑" panose="020B0503020204020204" pitchFamily="34" charset="-122"/>
              </a:rPr>
              <a:t>提交</a:t>
            </a:r>
            <a:endParaRPr lang="zh-CN" altLang="en-US" sz="1600">
              <a:solidFill>
                <a:srgbClr val="FFFFFF"/>
              </a:solidFill>
              <a:latin typeface="微软雅黑" panose="020B0503020204020204" pitchFamily="34" charset="-122"/>
              <a:ea typeface="微软雅黑" panose="020B0503020204020204" pitchFamily="34" charset="-122"/>
            </a:endParaRPr>
          </a:p>
        </p:txBody>
      </p:sp>
      <p:grpSp>
        <p:nvGrpSpPr>
          <p:cNvPr id="7" name="组合 6"/>
          <p:cNvGrpSpPr/>
          <p:nvPr>
            <p:custDataLst>
              <p:tags r:id="rId7"/>
            </p:custDataLst>
          </p:nvPr>
        </p:nvGrpSpPr>
        <p:grpSpPr>
          <a:xfrm>
            <a:off x="0" y="0"/>
            <a:ext cx="4286250" cy="490061"/>
            <a:chOff x="-8300" y="0"/>
            <a:chExt cx="9000" cy="1029"/>
          </a:xfrm>
        </p:grpSpPr>
        <p:sp>
          <p:nvSpPr>
            <p:cNvPr id="3" name="TitleBackground"/>
            <p:cNvSpPr/>
            <p:nvPr>
              <p:custDataLst>
                <p:tags r:id="rId8"/>
              </p:custDataLst>
            </p:nvPr>
          </p:nvSpPr>
          <p:spPr>
            <a:xfrm>
              <a:off x="-8300" y="0"/>
              <a:ext cx="90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 name="ColorBlock"/>
            <p:cNvSpPr/>
            <p:nvPr>
              <p:custDataLst>
                <p:tags r:id="rId9"/>
              </p:custDataLst>
            </p:nvPr>
          </p:nvSpPr>
          <p:spPr>
            <a:xfrm>
              <a:off x="-830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 name="TypeText"/>
            <p:cNvSpPr txBox="1"/>
            <p:nvPr>
              <p:custDataLst>
                <p:tags r:id="rId10"/>
              </p:custDataLst>
            </p:nvPr>
          </p:nvSpPr>
          <p:spPr>
            <a:xfrm>
              <a:off x="-7767" y="0"/>
              <a:ext cx="3000" cy="1000"/>
            </a:xfrm>
            <a:prstGeom prst="rect">
              <a:avLst/>
            </a:prstGeom>
            <a:noFill/>
          </p:spPr>
          <p:txBody>
            <a:bodyPr wrap="none" rtlCol="0" anchor="ctr" anchorCtr="0">
              <a:no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单选题</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6" name="TipText"/>
            <p:cNvSpPr txBox="1"/>
            <p:nvPr>
              <p:custDataLst>
                <p:tags r:id="rId11"/>
              </p:custDataLst>
            </p:nvPr>
          </p:nvSpPr>
          <p:spPr>
            <a:xfrm>
              <a:off x="-5823" y="229"/>
              <a:ext cx="3600" cy="800"/>
            </a:xfrm>
            <a:prstGeom prst="rect">
              <a:avLst/>
            </a:prstGeom>
            <a:noFill/>
          </p:spPr>
          <p:txBody>
            <a:bodyPr wrap="none" rtlCol="0" anchor="ctr" anchorCtr="0">
              <a:noAutofit/>
            </a:bodyPr>
            <a:p>
              <a:pPr lvl="0" algn="l">
                <a:buNone/>
              </a:pPr>
              <a:r>
                <a:rPr lang="zh-CN" altLang="en-US" sz="1500">
                  <a:solidFill>
                    <a:srgbClr val="808080"/>
                  </a:solidFill>
                  <a:latin typeface="微软雅黑" panose="020B0503020204020204" pitchFamily="34" charset="-122"/>
                  <a:ea typeface="微软雅黑" panose="020B0503020204020204" pitchFamily="34" charset="-122"/>
                  <a:cs typeface="微软雅黑" panose="020B0503020204020204" pitchFamily="34" charset="-122"/>
                </a:rPr>
                <a:t>1分</a:t>
              </a:r>
              <a:endParaRPr lang="zh-CN" altLang="en-US" sz="1500">
                <a:solidFill>
                  <a:srgbClr val="80808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14" name="图片 13" descr="tmp257B"/>
          <p:cNvPicPr>
            <a:picLocks noChangeAspect="1"/>
          </p:cNvPicPr>
          <p:nvPr>
            <p:custDataLst>
              <p:tags r:id="rId12"/>
            </p:custDataLst>
          </p:nvPr>
        </p:nvPicPr>
        <p:blipFill>
          <a:blip r:embed="rId13"/>
          <a:stretch>
            <a:fillRect/>
          </a:stretch>
        </p:blipFill>
        <p:spPr>
          <a:xfrm>
            <a:off x="10642600" y="63500"/>
            <a:ext cx="1422400" cy="508000"/>
          </a:xfrm>
          <a:prstGeom prst="rect">
            <a:avLst/>
          </a:prstGeom>
        </p:spPr>
      </p:pic>
    </p:spTree>
    <p:custDataLst>
      <p:tags r:id="rId14"/>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Boosting  (adaptive boosting, </a:t>
            </a:r>
            <a:r>
              <a:rPr lang="zh-CN" altLang="en-US" dirty="0"/>
              <a:t>自适应提升</a:t>
            </a:r>
            <a:r>
              <a:rPr lang="en-US" altLang="zh-CN" dirty="0"/>
              <a:t>)</a:t>
            </a:r>
            <a:endParaRPr lang="zh-CN" altLang="en-US" dirty="0"/>
          </a:p>
        </p:txBody>
      </p:sp>
      <p:sp>
        <p:nvSpPr>
          <p:cNvPr id="3" name="内容占位符 2"/>
          <p:cNvSpPr>
            <a:spLocks noGrp="1"/>
          </p:cNvSpPr>
          <p:nvPr>
            <p:ph idx="1"/>
          </p:nvPr>
        </p:nvSpPr>
        <p:spPr/>
        <p:txBody>
          <a:bodyPr>
            <a:normAutofit/>
          </a:bodyPr>
          <a:lstStyle/>
          <a:p>
            <a:r>
              <a:rPr lang="en-US" altLang="zh-CN" dirty="0"/>
              <a:t>Boosting: a machine learning approach </a:t>
            </a:r>
            <a:endParaRPr lang="en-US" altLang="zh-CN" dirty="0"/>
          </a:p>
          <a:p>
            <a:pPr lvl="1"/>
            <a:r>
              <a:rPr lang="en-US" altLang="zh-CN" dirty="0"/>
              <a:t>Creating a highly accurate predictor by combining many weak and inaccurate “rules of thumb.” </a:t>
            </a:r>
            <a:endParaRPr lang="en-US" altLang="zh-CN" dirty="0"/>
          </a:p>
          <a:p>
            <a:pPr lvl="1"/>
            <a:r>
              <a:rPr lang="en-US" altLang="zh-CN" dirty="0"/>
              <a:t>A remarkably rich theory has evolved around boosting</a:t>
            </a:r>
            <a:endParaRPr lang="en-US" altLang="zh-CN" dirty="0"/>
          </a:p>
          <a:p>
            <a:pPr lvl="2"/>
            <a:r>
              <a:rPr lang="en-US" altLang="zh-CN" dirty="0"/>
              <a:t>With connections to statistics, game theory, convex optimization, and information geometry. </a:t>
            </a:r>
            <a:endParaRPr lang="en-US" altLang="zh-CN" dirty="0"/>
          </a:p>
          <a:p>
            <a:pPr lvl="1"/>
            <a:r>
              <a:rPr lang="en-US" altLang="zh-CN" dirty="0"/>
              <a:t>Enjoyed practical success in </a:t>
            </a:r>
            <a:endParaRPr lang="en-US" altLang="zh-CN" dirty="0"/>
          </a:p>
          <a:p>
            <a:pPr lvl="2"/>
            <a:r>
              <a:rPr lang="en-US" altLang="zh-CN" dirty="0"/>
              <a:t>Biology, vision, and speech processing. </a:t>
            </a:r>
            <a:endParaRPr lang="zh-CN" altLang="en-US" dirty="0"/>
          </a:p>
        </p:txBody>
      </p:sp>
      <p:pic>
        <p:nvPicPr>
          <p:cNvPr id="1026" name="Picture 2" descr="https://images-na.ssl-images-amazon.com/images/I/517rapEqwzL._SX378_BO1,204,203,200_.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644795" y="3782169"/>
            <a:ext cx="2104947" cy="2764127"/>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99528" y="6176964"/>
            <a:ext cx="11471471" cy="369332"/>
          </a:xfrm>
          <a:prstGeom prst="rect">
            <a:avLst/>
          </a:prstGeom>
        </p:spPr>
        <p:txBody>
          <a:bodyPr wrap="square">
            <a:spAutoFit/>
          </a:bodyPr>
          <a:lstStyle/>
          <a:p>
            <a:r>
              <a:rPr lang="en-US" altLang="zh-CN" dirty="0">
                <a:solidFill>
                  <a:srgbClr val="667755"/>
                </a:solidFill>
                <a:latin typeface="Lucida Grande"/>
                <a:hlinkClick r:id="rId2"/>
              </a:rPr>
              <a:t>Boosting: Foundations and Algorithms</a:t>
            </a:r>
            <a:r>
              <a:rPr lang="en-US" altLang="zh-CN" dirty="0">
                <a:solidFill>
                  <a:srgbClr val="000000"/>
                </a:solidFill>
                <a:latin typeface="Lucida Grande"/>
              </a:rPr>
              <a:t> by Robert E. </a:t>
            </a:r>
            <a:r>
              <a:rPr lang="en-US" altLang="zh-CN" dirty="0" err="1">
                <a:solidFill>
                  <a:srgbClr val="000000"/>
                </a:solidFill>
                <a:latin typeface="Lucida Grande"/>
              </a:rPr>
              <a:t>Schapire</a:t>
            </a:r>
            <a:r>
              <a:rPr lang="en-US" altLang="zh-CN" dirty="0">
                <a:solidFill>
                  <a:srgbClr val="000000"/>
                </a:solidFill>
                <a:latin typeface="Lucida Grande"/>
              </a:rPr>
              <a:t> and Yoav Freund. </a:t>
            </a:r>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Adaptive boosting</a:t>
            </a:r>
            <a:endParaRPr lang="zh-CN" altLang="en-US" dirty="0"/>
          </a:p>
        </p:txBody>
      </p:sp>
      <p:sp>
        <p:nvSpPr>
          <p:cNvPr id="3" name="内容占位符 2"/>
          <p:cNvSpPr>
            <a:spLocks noGrp="1"/>
          </p:cNvSpPr>
          <p:nvPr>
            <p:ph idx="1"/>
          </p:nvPr>
        </p:nvSpPr>
        <p:spPr/>
        <p:txBody>
          <a:bodyPr>
            <a:normAutofit/>
          </a:bodyPr>
          <a:lstStyle/>
          <a:p>
            <a:r>
              <a:rPr lang="zh-CN" altLang="en-US" dirty="0"/>
              <a:t>对于一个复杂的分类任务，可以将其分解为若干子任务，然后将若干子任务完成方法综合，最终完成该复杂任务。</a:t>
            </a:r>
            <a:endParaRPr lang="zh-CN" altLang="en-US" dirty="0"/>
          </a:p>
          <a:p>
            <a:r>
              <a:rPr lang="zh-CN" altLang="en-US" dirty="0"/>
              <a:t>将若干个弱分类器</a:t>
            </a:r>
            <a:r>
              <a:rPr lang="en-US" altLang="zh-CN" dirty="0"/>
              <a:t>(weak classifiers)</a:t>
            </a:r>
            <a:r>
              <a:rPr lang="zh-CN" altLang="en-US" dirty="0"/>
              <a:t>组合起来，形成一个强分类器</a:t>
            </a:r>
            <a:r>
              <a:rPr lang="en-US" altLang="zh-CN" dirty="0"/>
              <a:t>(strong classifier)</a:t>
            </a:r>
            <a:r>
              <a:rPr lang="zh-CN" altLang="en-US" dirty="0"/>
              <a:t>。</a:t>
            </a:r>
            <a:endParaRPr lang="en-US" altLang="zh-CN" dirty="0"/>
          </a:p>
          <a:p>
            <a:endParaRPr lang="zh-CN" altLang="en-US" dirty="0"/>
          </a:p>
          <a:p>
            <a:pPr marL="0" indent="0" algn="ctr">
              <a:buNone/>
            </a:pPr>
            <a:r>
              <a:rPr lang="zh-CN" altLang="en-US" dirty="0"/>
              <a:t>能用众力，则无敌于天下矣；能用众智，则无畏于圣人矣</a:t>
            </a:r>
            <a:endParaRPr lang="en-US" altLang="zh-CN" dirty="0"/>
          </a:p>
          <a:p>
            <a:pPr marL="457200" lvl="1" indent="0" algn="r">
              <a:buNone/>
            </a:pPr>
            <a:r>
              <a:rPr lang="en-US" altLang="zh-CN" dirty="0"/>
              <a:t>《</a:t>
            </a:r>
            <a:r>
              <a:rPr lang="zh-CN" altLang="en-US" dirty="0"/>
              <a:t>三国志</a:t>
            </a:r>
            <a:r>
              <a:rPr lang="en-US" altLang="zh-CN" dirty="0"/>
              <a:t>·</a:t>
            </a:r>
            <a:r>
              <a:rPr lang="zh-CN" altLang="en-US" dirty="0"/>
              <a:t>吴志</a:t>
            </a:r>
            <a:r>
              <a:rPr lang="en-US" altLang="zh-CN" dirty="0"/>
              <a:t>·</a:t>
            </a:r>
            <a:r>
              <a:rPr lang="zh-CN" altLang="en-US" dirty="0"/>
              <a:t>孙权传</a:t>
            </a:r>
            <a:r>
              <a:rPr lang="en-US" altLang="zh-CN" dirty="0"/>
              <a:t>》</a:t>
            </a:r>
            <a:endParaRPr lang="en-US" altLang="zh-CN" dirty="0"/>
          </a:p>
          <a:p>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计算学习理论 </a:t>
            </a:r>
            <a:r>
              <a:rPr lang="en-US" altLang="zh-CN" dirty="0"/>
              <a:t>( Computational Learning Theory)</a:t>
            </a:r>
            <a:endParaRPr lang="zh-CN" altLang="en-US" dirty="0"/>
          </a:p>
        </p:txBody>
      </p:sp>
      <p:sp>
        <p:nvSpPr>
          <p:cNvPr id="3" name="内容占位符 2"/>
          <p:cNvSpPr>
            <a:spLocks noGrp="1"/>
          </p:cNvSpPr>
          <p:nvPr>
            <p:ph idx="1"/>
          </p:nvPr>
        </p:nvSpPr>
        <p:spPr/>
        <p:txBody>
          <a:bodyPr/>
          <a:lstStyle/>
          <a:p>
            <a:r>
              <a:rPr lang="zh-CN" altLang="en-US" dirty="0"/>
              <a:t>可计算：什么任务是可以计算的？</a:t>
            </a:r>
            <a:r>
              <a:rPr lang="zh-CN" altLang="en-US" dirty="0">
                <a:solidFill>
                  <a:srgbClr val="C00000"/>
                </a:solidFill>
              </a:rPr>
              <a:t>图灵可停机</a:t>
            </a:r>
            <a:endParaRPr lang="zh-CN" altLang="en-US" dirty="0">
              <a:solidFill>
                <a:srgbClr val="C00000"/>
              </a:solidFill>
            </a:endParaRPr>
          </a:p>
          <a:p>
            <a:endParaRPr lang="zh-CN" altLang="en-US" dirty="0"/>
          </a:p>
          <a:p>
            <a:r>
              <a:rPr lang="zh-CN" altLang="en-US" dirty="0"/>
              <a:t>可学习：什么任务是可以被学习的、从而被学习模型来完成？</a:t>
            </a:r>
            <a:endParaRPr lang="zh-CN" altLang="en-US" dirty="0"/>
          </a:p>
          <a:p>
            <a:endParaRPr lang="zh-CN" altLang="en-US" dirty="0"/>
          </a:p>
          <a:p>
            <a:r>
              <a:rPr lang="en-US" altLang="zh-CN" dirty="0"/>
              <a:t>Leslie Valiant (2010</a:t>
            </a:r>
            <a:r>
              <a:rPr lang="zh-CN" altLang="en-US" dirty="0"/>
              <a:t>年图灵奖获得者</a:t>
            </a:r>
            <a:r>
              <a:rPr lang="en-US" altLang="zh-CN" dirty="0"/>
              <a:t>)</a:t>
            </a:r>
            <a:r>
              <a:rPr lang="zh-CN" altLang="en-US" dirty="0"/>
              <a:t>和其学生</a:t>
            </a:r>
            <a:r>
              <a:rPr lang="en-US" altLang="zh-CN" dirty="0"/>
              <a:t>Michael Kearns </a:t>
            </a:r>
            <a:r>
              <a:rPr lang="zh-CN" altLang="en-US" dirty="0"/>
              <a:t>两位学者提出了这个问题并进行了有益探索，逐渐完善了计算学习理论。</a:t>
            </a:r>
            <a:endParaRPr lang="zh-CN" altLang="en-US" dirty="0"/>
          </a:p>
          <a:p>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计算学习理论：霍夫丁不等式</a:t>
            </a:r>
            <a:r>
              <a:rPr lang="en-US" altLang="zh-CN" sz="3600" dirty="0"/>
              <a:t>(</a:t>
            </a:r>
            <a:r>
              <a:rPr lang="en-US" altLang="zh-CN" sz="3600" dirty="0" err="1"/>
              <a:t>Hoeffding’s</a:t>
            </a:r>
            <a:r>
              <a:rPr lang="en-US" altLang="zh-CN" sz="3600" dirty="0"/>
              <a:t> inequality)</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a:t>学习任务：统计某个电视节目在全国的收视率。</a:t>
                </a:r>
                <a:endParaRPr lang="zh-CN" altLang="en-US" dirty="0"/>
              </a:p>
              <a:p>
                <a:pPr lvl="1"/>
                <a:r>
                  <a:rPr lang="zh-CN" altLang="en-US" dirty="0"/>
                  <a:t>方法：不可能去统计整个国家中每个人是否观看电视节目、进而算出收视率。只能抽样一部分人口，然后将抽样人口中观看该电视节目的比例作为该电视节目的全国收视率。</a:t>
                </a:r>
                <a:endParaRPr lang="zh-CN" altLang="en-US" dirty="0"/>
              </a:p>
              <a:p>
                <a:r>
                  <a:rPr lang="zh-CN" altLang="en-US" dirty="0"/>
                  <a:t>霍夫丁不等式：全国人口收视率</a:t>
                </a:r>
                <a14:m>
                  <m:oMath xmlns:m="http://schemas.openxmlformats.org/officeDocument/2006/math">
                    <m:r>
                      <a:rPr lang="zh-CN" altLang="en-US" i="1" dirty="0" smtClean="0">
                        <a:latin typeface="Cambria Math" panose="02040503050406030204" pitchFamily="18" charset="0"/>
                      </a:rPr>
                      <m:t>𝑥</m:t>
                    </m:r>
                  </m:oMath>
                </a14:m>
                <a:r>
                  <a:rPr lang="zh-CN" altLang="en-US" dirty="0"/>
                  <a:t>与抽样人口中收视率</a:t>
                </a:r>
                <a14:m>
                  <m:oMath xmlns:m="http://schemas.openxmlformats.org/officeDocument/2006/math">
                    <m:r>
                      <a:rPr lang="zh-CN" altLang="en-US" i="1" dirty="0" smtClean="0">
                        <a:latin typeface="Cambria Math" panose="02040503050406030204" pitchFamily="18" charset="0"/>
                      </a:rPr>
                      <m:t>𝑦</m:t>
                    </m:r>
                  </m:oMath>
                </a14:m>
                <a:r>
                  <a:rPr lang="zh-CN" altLang="en-US" dirty="0"/>
                  <a:t>满足</a:t>
                </a:r>
                <a:endParaRPr lang="zh-CN" altLang="en-US" dirty="0"/>
              </a:p>
              <a:p>
                <a:pPr marL="0" indent="0">
                  <a:buNone/>
                </a:pPr>
                <a14:m>
                  <m:oMathPara xmlns:m="http://schemas.openxmlformats.org/officeDocument/2006/math">
                    <m:oMathParaPr>
                      <m:jc m:val="centerGroup"/>
                    </m:oMathParaPr>
                    <m:oMath xmlns:m="http://schemas.openxmlformats.org/officeDocument/2006/math">
                      <m:r>
                        <a:rPr lang="zh-CN" altLang="en-US" i="1" dirty="0" smtClean="0">
                          <a:latin typeface="Cambria Math" panose="02040503050406030204" pitchFamily="18" charset="0"/>
                        </a:rPr>
                        <m:t>𝑃</m:t>
                      </m:r>
                      <m:r>
                        <a:rPr lang="en-US" altLang="zh-CN" i="1" dirty="0">
                          <a:latin typeface="Cambria Math" panose="02040503050406030204" pitchFamily="18" charset="0"/>
                        </a:rPr>
                        <m:t>(|</m:t>
                      </m:r>
                      <m:r>
                        <a:rPr lang="zh-CN" altLang="en-US" i="1" dirty="0">
                          <a:latin typeface="Cambria Math" panose="02040503050406030204" pitchFamily="18" charset="0"/>
                        </a:rPr>
                        <m:t>𝑥</m:t>
                      </m:r>
                      <m:r>
                        <a:rPr lang="zh-CN" altLang="en-US" i="1" dirty="0">
                          <a:latin typeface="Cambria Math" panose="02040503050406030204" pitchFamily="18" charset="0"/>
                        </a:rPr>
                        <m:t>−</m:t>
                      </m:r>
                      <m:r>
                        <a:rPr lang="zh-CN" altLang="en-US" i="1" dirty="0">
                          <a:latin typeface="Cambria Math" panose="02040503050406030204" pitchFamily="18" charset="0"/>
                        </a:rPr>
                        <m:t>𝑦</m:t>
                      </m:r>
                      <m:r>
                        <a:rPr lang="en-US" altLang="zh-CN" i="1" dirty="0">
                          <a:latin typeface="Cambria Math" panose="02040503050406030204" pitchFamily="18" charset="0"/>
                        </a:rPr>
                        <m:t>|≥</m:t>
                      </m:r>
                      <m:r>
                        <a:rPr lang="zh-CN" altLang="en-US" i="1" dirty="0">
                          <a:latin typeface="Cambria Math" panose="02040503050406030204" pitchFamily="18" charset="0"/>
                        </a:rPr>
                        <m:t>𝜖</m:t>
                      </m:r>
                      <m:r>
                        <a:rPr lang="en-US" altLang="zh-CN" i="1" dirty="0">
                          <a:latin typeface="Cambria Math" panose="02040503050406030204" pitchFamily="18" charset="0"/>
                        </a:rPr>
                        <m:t>)≤</m:t>
                      </m:r>
                      <m:r>
                        <a:rPr lang="en-US" altLang="zh-CN" i="1" dirty="0">
                          <a:latin typeface="Cambria Math" panose="02040503050406030204" pitchFamily="18" charset="0"/>
                        </a:rPr>
                        <m:t>2</m:t>
                      </m:r>
                      <m:sSup>
                        <m:sSupPr>
                          <m:ctrlPr>
                            <a:rPr lang="en-US" altLang="zh-CN" i="1" dirty="0">
                              <a:latin typeface="Cambria Math" panose="02040503050406030204" pitchFamily="18" charset="0"/>
                            </a:rPr>
                          </m:ctrlPr>
                        </m:sSupPr>
                        <m:e>
                          <m:r>
                            <a:rPr lang="zh-CN" altLang="en-US" i="1" dirty="0">
                              <a:latin typeface="Cambria Math" panose="02040503050406030204" pitchFamily="18" charset="0"/>
                            </a:rPr>
                            <m:t>𝑒</m:t>
                          </m:r>
                        </m:e>
                        <m:sup>
                          <m:r>
                            <a:rPr lang="en-US" altLang="zh-CN" i="1" dirty="0">
                              <a:latin typeface="Cambria Math" panose="02040503050406030204" pitchFamily="18" charset="0"/>
                            </a:rPr>
                            <m:t>−</m:t>
                          </m:r>
                          <m:r>
                            <a:rPr lang="en-US" altLang="zh-CN" i="1" dirty="0">
                              <a:latin typeface="Cambria Math" panose="02040503050406030204" pitchFamily="18" charset="0"/>
                            </a:rPr>
                            <m:t>2</m:t>
                          </m:r>
                          <m:r>
                            <a:rPr lang="zh-CN" altLang="en-US" i="1" dirty="0">
                              <a:latin typeface="Cambria Math" panose="02040503050406030204" pitchFamily="18" charset="0"/>
                            </a:rPr>
                            <m:t>𝑁</m:t>
                          </m:r>
                          <m:sSup>
                            <m:sSupPr>
                              <m:ctrlPr>
                                <a:rPr lang="en-US" altLang="zh-CN" i="1" dirty="0">
                                  <a:latin typeface="Cambria Math" panose="02040503050406030204" pitchFamily="18" charset="0"/>
                                </a:rPr>
                              </m:ctrlPr>
                            </m:sSupPr>
                            <m:e>
                              <m:r>
                                <a:rPr lang="zh-CN" altLang="en-US" i="1" dirty="0">
                                  <a:latin typeface="Cambria Math" panose="02040503050406030204" pitchFamily="18" charset="0"/>
                                </a:rPr>
                                <m:t>𝜖</m:t>
                              </m:r>
                            </m:e>
                            <m:sup>
                              <m:r>
                                <a:rPr lang="en-US" altLang="zh-CN" i="1" dirty="0">
                                  <a:latin typeface="Cambria Math" panose="02040503050406030204" pitchFamily="18" charset="0"/>
                                </a:rPr>
                                <m:t>2</m:t>
                              </m:r>
                            </m:sup>
                          </m:sSup>
                        </m:sup>
                      </m:sSup>
                    </m:oMath>
                  </m:oMathPara>
                </a14:m>
                <a:endParaRPr lang="en-US" altLang="zh-CN" dirty="0"/>
              </a:p>
              <a:p>
                <a:pPr lvl="1"/>
                <a:r>
                  <a:rPr lang="zh-CN" altLang="en-US" dirty="0"/>
                  <a:t>其中，</a:t>
                </a:r>
                <a14:m>
                  <m:oMath xmlns:m="http://schemas.openxmlformats.org/officeDocument/2006/math">
                    <m:r>
                      <a:rPr lang="zh-CN" altLang="en-US" i="1" dirty="0" smtClean="0">
                        <a:latin typeface="Cambria Math" panose="02040503050406030204" pitchFamily="18" charset="0"/>
                      </a:rPr>
                      <m:t>𝑁</m:t>
                    </m:r>
                  </m:oMath>
                </a14:m>
                <a:r>
                  <a:rPr lang="zh-CN" altLang="en-US" dirty="0"/>
                  <a:t>是采样人口总数、</a:t>
                </a:r>
                <a14:m>
                  <m:oMath xmlns:m="http://schemas.openxmlformats.org/officeDocument/2006/math">
                    <m:r>
                      <a:rPr lang="zh-CN" altLang="en-US" i="1" dirty="0" smtClean="0">
                        <a:latin typeface="Cambria Math" panose="02040503050406030204" pitchFamily="18" charset="0"/>
                      </a:rPr>
                      <m:t>𝜖</m:t>
                    </m:r>
                    <m:r>
                      <a:rPr lang="zh-CN" altLang="en-US" i="1" dirty="0" smtClean="0">
                        <a:latin typeface="Cambria Math" panose="02040503050406030204" pitchFamily="18" charset="0"/>
                      </a:rPr>
                      <m:t>∈(</m:t>
                    </m:r>
                    <m:r>
                      <a:rPr lang="zh-CN" altLang="en-US" i="1" dirty="0" smtClean="0">
                        <a:latin typeface="Cambria Math" panose="02040503050406030204" pitchFamily="18" charset="0"/>
                      </a:rPr>
                      <m:t>0</m:t>
                    </m:r>
                    <m:r>
                      <a:rPr lang="zh-CN" altLang="en-US" i="1" dirty="0" smtClean="0">
                        <a:latin typeface="Cambria Math" panose="02040503050406030204" pitchFamily="18" charset="0"/>
                      </a:rPr>
                      <m:t>,</m:t>
                    </m:r>
                    <m:r>
                      <a:rPr lang="zh-CN" altLang="en-US" i="1" dirty="0" smtClean="0">
                        <a:latin typeface="Cambria Math" panose="02040503050406030204" pitchFamily="18" charset="0"/>
                      </a:rPr>
                      <m:t>1</m:t>
                    </m:r>
                    <m:r>
                      <a:rPr lang="zh-CN" altLang="en-US" i="1" dirty="0" smtClean="0">
                        <a:latin typeface="Cambria Math" panose="02040503050406030204" pitchFamily="18" charset="0"/>
                      </a:rPr>
                      <m:t>)</m:t>
                    </m:r>
                  </m:oMath>
                </a14:m>
                <a:r>
                  <a:rPr lang="zh-CN" altLang="en-US" dirty="0"/>
                  <a:t>是可容忍误差范围</a:t>
                </a:r>
                <a:endParaRPr lang="en-US" altLang="zh-CN"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p:cNvSpPr/>
              <p:nvPr/>
            </p:nvSpPr>
            <p:spPr>
              <a:xfrm>
                <a:off x="442258" y="5279752"/>
                <a:ext cx="11355295" cy="1077218"/>
              </a:xfrm>
              <a:prstGeom prst="rect">
                <a:avLst/>
              </a:prstGeom>
              <a:solidFill>
                <a:srgbClr val="FFFF00"/>
              </a:solidFill>
            </p:spPr>
            <p:txBody>
              <a:bodyPr wrap="square">
                <a:spAutoFit/>
              </a:bodyPr>
              <a:lstStyle/>
              <a:p>
                <a:pPr algn="ctr"/>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当</a:t>
                </a:r>
                <a14:m>
                  <m:oMath xmlns:m="http://schemas.openxmlformats.org/officeDocument/2006/math">
                    <m:r>
                      <a:rPr lang="en-US" altLang="zh-CN" sz="3200" i="1" dirty="0">
                        <a:latin typeface="Cambria Math" panose="02040503050406030204"/>
                        <a:ea typeface="黑体" panose="02010609060101010101" pitchFamily="49" charset="-122"/>
                        <a:cs typeface="Times New Roman" panose="02020603050405020304" pitchFamily="16" charset="0"/>
                      </a:rPr>
                      <m:t>𝑁</m:t>
                    </m:r>
                  </m:oMath>
                </a14:m>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足够大时，“全国人口收视率”与“样本人口收视率”差值超过误差范围</a:t>
                </a:r>
                <a14:m>
                  <m:oMath xmlns:m="http://schemas.openxmlformats.org/officeDocument/2006/math">
                    <m:r>
                      <a:rPr lang="zh-CN" altLang="en-US" sz="3200" i="1">
                        <a:latin typeface="Cambria Math" panose="02040503050406030204"/>
                        <a:ea typeface="Cambria Math" panose="02040503050406030204"/>
                        <a:cs typeface="Times New Roman" panose="02020603050405020304" pitchFamily="16" charset="0"/>
                      </a:rPr>
                      <m:t>𝜖</m:t>
                    </m:r>
                  </m:oMath>
                </a14:m>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的概率非常小。</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4" name="矩形 3"/>
              <p:cNvSpPr>
                <a:spLocks noRot="1" noChangeAspect="1" noMove="1" noResize="1" noEditPoints="1" noAdjustHandles="1" noChangeArrowheads="1" noChangeShapeType="1" noTextEdit="1"/>
              </p:cNvSpPr>
              <p:nvPr/>
            </p:nvSpPr>
            <p:spPr>
              <a:xfrm>
                <a:off x="442258" y="5279752"/>
                <a:ext cx="11355295" cy="1077218"/>
              </a:xfrm>
              <a:prstGeom prst="rect">
                <a:avLst/>
              </a:prstGeom>
              <a:blipFill rotWithShape="1">
                <a:blip r:embed="rId2"/>
                <a:stretch>
                  <a:fillRect l="-3" t="-34" r="5" b="58"/>
                </a:stretch>
              </a:blipFill>
            </p:spPr>
            <p:txBody>
              <a:bodyPr/>
              <a:lstStyle/>
              <a:p>
                <a:r>
                  <a:rPr lang="zh-CN" altLang="en-US">
                    <a:noFill/>
                  </a:rPr>
                  <a:t> </a:t>
                </a:r>
              </a:p>
            </p:txBody>
          </p:sp>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计算学习理论：概率近似正确 </a:t>
            </a:r>
            <a:r>
              <a:rPr lang="en-US" altLang="zh-CN" dirty="0"/>
              <a:t>(PAC)</a:t>
            </a:r>
            <a:endParaRPr lang="zh-CN" altLang="en-US" dirty="0"/>
          </a:p>
        </p:txBody>
      </p:sp>
      <p:sp>
        <p:nvSpPr>
          <p:cNvPr id="3" name="内容占位符 2"/>
          <p:cNvSpPr>
            <a:spLocks noGrp="1"/>
          </p:cNvSpPr>
          <p:nvPr>
            <p:ph idx="1"/>
          </p:nvPr>
        </p:nvSpPr>
        <p:spPr/>
        <p:txBody>
          <a:bodyPr/>
          <a:lstStyle/>
          <a:p>
            <a:r>
              <a:rPr lang="zh-CN" altLang="en-US" dirty="0"/>
              <a:t>对于统计收视率这样的任务，可以用不同的采样方法来计算</a:t>
            </a:r>
            <a:endParaRPr lang="en-US" altLang="zh-CN" dirty="0"/>
          </a:p>
          <a:p>
            <a:pPr lvl="1"/>
            <a:r>
              <a:rPr lang="zh-CN" altLang="en-US" dirty="0"/>
              <a:t>即用不同模型，每个模型会产生不同的误差。</a:t>
            </a:r>
            <a:endParaRPr lang="zh-CN" altLang="en-US" dirty="0"/>
          </a:p>
          <a:p>
            <a:r>
              <a:rPr lang="zh-CN" altLang="en-US" dirty="0"/>
              <a:t>这就是概率近似正确（</a:t>
            </a:r>
            <a:r>
              <a:rPr lang="en-US" altLang="zh-CN" dirty="0"/>
              <a:t>probably approximately correct, PAC</a:t>
            </a:r>
            <a:r>
              <a:rPr lang="zh-CN" altLang="en-US" dirty="0"/>
              <a:t>）要回答的问题</a:t>
            </a:r>
            <a:endParaRPr lang="en-US" altLang="zh-CN" dirty="0"/>
          </a:p>
          <a:p>
            <a:pPr lvl="1"/>
            <a:r>
              <a:rPr lang="zh-CN" altLang="en-US" dirty="0"/>
              <a:t>如果得到完成任务的若干“弱模型”，是否可以将这些弱模型组合起来，形成一个“强模型”，使其误差很小呢？</a:t>
            </a:r>
            <a:endParaRPr lang="zh-CN" altLang="en-US" dirty="0"/>
          </a:p>
          <a:p>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计算学习理论：概率近似正确 </a:t>
            </a:r>
            <a:r>
              <a:rPr lang="en-US" altLang="zh-CN" dirty="0"/>
              <a:t>(PAC)</a:t>
            </a:r>
            <a:endParaRPr lang="zh-CN" altLang="en-US" dirty="0"/>
          </a:p>
        </p:txBody>
      </p:sp>
      <p:sp>
        <p:nvSpPr>
          <p:cNvPr id="3" name="内容占位符 2"/>
          <p:cNvSpPr>
            <a:spLocks noGrp="1"/>
          </p:cNvSpPr>
          <p:nvPr>
            <p:ph idx="1"/>
          </p:nvPr>
        </p:nvSpPr>
        <p:spPr/>
        <p:txBody>
          <a:bodyPr/>
          <a:lstStyle/>
          <a:p>
            <a:r>
              <a:rPr lang="zh-CN" altLang="en-US" dirty="0"/>
              <a:t>在</a:t>
            </a:r>
            <a:r>
              <a:rPr lang="en-US" altLang="zh-CN" dirty="0"/>
              <a:t>PAC</a:t>
            </a:r>
            <a:r>
              <a:rPr lang="zh-CN" altLang="en-US" dirty="0"/>
              <a:t>背景下，有“强可学习模型”和“弱可学习模型”</a:t>
            </a:r>
            <a:endParaRPr lang="zh-CN" altLang="en-US" dirty="0"/>
          </a:p>
          <a:p>
            <a:endParaRPr lang="zh-CN" altLang="en-US" dirty="0"/>
          </a:p>
        </p:txBody>
      </p:sp>
      <p:graphicFrame>
        <p:nvGraphicFramePr>
          <p:cNvPr id="4" name="表格 3"/>
          <p:cNvGraphicFramePr>
            <a:graphicFrameLocks noGrp="1"/>
          </p:cNvGraphicFramePr>
          <p:nvPr/>
        </p:nvGraphicFramePr>
        <p:xfrm>
          <a:off x="394447" y="1678427"/>
          <a:ext cx="11241974" cy="4129826"/>
        </p:xfrm>
        <a:graphic>
          <a:graphicData uri="http://schemas.openxmlformats.org/drawingml/2006/table">
            <a:tbl>
              <a:tblPr firstRow="1" bandRow="1">
                <a:tableStyleId>{5C22544A-7EE6-4342-B048-85BDC9FD1C3A}</a:tableStyleId>
              </a:tblPr>
              <a:tblGrid>
                <a:gridCol w="3639168"/>
                <a:gridCol w="7602806"/>
              </a:tblGrid>
              <a:tr h="1150513">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zh-CN" altLang="en-US" sz="2800" b="1" kern="1200" baseline="0" dirty="0">
                          <a:solidFill>
                            <a:srgbClr val="C00000"/>
                          </a:solidFill>
                          <a:latin typeface="Calibri" panose="020F0502020204030204" pitchFamily="34" charset="0"/>
                          <a:ea typeface="楷体" panose="02010609060101010101" pitchFamily="49" charset="-122"/>
                          <a:cs typeface="Times New Roman" panose="02020603050405020304" pitchFamily="16" charset="0"/>
                        </a:rPr>
                        <a:t>强可学习</a:t>
                      </a:r>
                      <a:endParaRPr lang="zh-CN" altLang="en-US" sz="2800" b="1" kern="1200" baseline="0" dirty="0">
                        <a:solidFill>
                          <a:srgbClr val="C00000"/>
                        </a:solidFill>
                        <a:latin typeface="Calibri" panose="020F0502020204030204" pitchFamily="34" charset="0"/>
                        <a:ea typeface="楷体" panose="02010609060101010101" pitchFamily="49" charset="-122"/>
                        <a:cs typeface="Times New Roman" panose="02020603050405020304" pitchFamily="16" charset="0"/>
                      </a:endParaRPr>
                    </a:p>
                    <a:p>
                      <a:pPr algn="ctr">
                        <a:lnSpc>
                          <a:spcPct val="100000"/>
                        </a:lnSpc>
                      </a:pPr>
                      <a:r>
                        <a:rPr lang="en-US" altLang="zh-CN" sz="2800" b="1" kern="1200" baseline="0" dirty="0">
                          <a:solidFill>
                            <a:srgbClr val="C00000"/>
                          </a:solidFill>
                          <a:latin typeface="Calibri" panose="020F0502020204030204" pitchFamily="34" charset="0"/>
                          <a:ea typeface="楷体" panose="02010609060101010101" pitchFamily="49" charset="-122"/>
                          <a:cs typeface="Times New Roman" panose="02020603050405020304" pitchFamily="16" charset="0"/>
                        </a:rPr>
                        <a:t>(strongly learnable)</a:t>
                      </a:r>
                      <a:endParaRPr lang="zh-CN" altLang="en-US" sz="2800" b="1" kern="1200" baseline="0" dirty="0">
                        <a:solidFill>
                          <a:srgbClr val="C00000"/>
                        </a:solidFill>
                        <a:latin typeface="Calibri" panose="020F0502020204030204" pitchFamily="34" charset="0"/>
                        <a:ea typeface="楷体" panose="02010609060101010101" pitchFamily="49" charset="-122"/>
                        <a:cs typeface="Times New Roman" panose="02020603050405020304" pitchFamily="16"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defTabSz="685800" rtl="0" eaLnBrk="1" latinLnBrk="0" hangingPunct="1">
                        <a:lnSpc>
                          <a:spcPct val="100000"/>
                        </a:lnSpc>
                        <a:buFont typeface="Wingdings" panose="05000000000000000000" pitchFamily="2" charset="2"/>
                        <a:buNone/>
                      </a:pPr>
                      <a:r>
                        <a:rPr lang="zh-CN" altLang="en-US" sz="2800" b="0" kern="1200" baseline="0" dirty="0">
                          <a:solidFill>
                            <a:schemeClr val="tx1"/>
                          </a:solidFill>
                          <a:latin typeface="Calibri" panose="020F0502020204030204" pitchFamily="34" charset="0"/>
                          <a:ea typeface="楷体" panose="02010609060101010101" pitchFamily="49" charset="-122"/>
                          <a:cs typeface="Times New Roman" panose="02020603050405020304" pitchFamily="16" charset="0"/>
                        </a:rPr>
                        <a:t>学习模型能够以较高精度对绝大多数样本完成识别分类任务</a:t>
                      </a:r>
                      <a:endParaRPr lang="en-US" altLang="zh-CN" sz="2800" b="0" kern="1200" baseline="0" dirty="0">
                        <a:solidFill>
                          <a:schemeClr val="tx1"/>
                        </a:solidFill>
                        <a:latin typeface="Calibri" panose="020F0502020204030204" pitchFamily="34" charset="0"/>
                        <a:ea typeface="楷体" panose="02010609060101010101" pitchFamily="49" charset="-122"/>
                        <a:cs typeface="Times New Roman" panose="02020603050405020304" pitchFamily="16"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150513">
                <a:tc>
                  <a:txBody>
                    <a:bodyPr/>
                    <a:lstStyle/>
                    <a:p>
                      <a:pPr algn="ctr">
                        <a:lnSpc>
                          <a:spcPct val="100000"/>
                        </a:lnSpc>
                      </a:pPr>
                      <a:r>
                        <a:rPr lang="zh-CN" altLang="en-US" sz="2800" b="1" kern="1200" baseline="0" dirty="0">
                          <a:solidFill>
                            <a:srgbClr val="C00000"/>
                          </a:solidFill>
                          <a:latin typeface="Calibri" panose="020F0502020204030204" pitchFamily="34" charset="0"/>
                          <a:ea typeface="楷体" panose="02010609060101010101" pitchFamily="49" charset="-122"/>
                          <a:cs typeface="Times New Roman" panose="02020603050405020304" pitchFamily="16" charset="0"/>
                        </a:rPr>
                        <a:t>弱可学习</a:t>
                      </a:r>
                      <a:endParaRPr lang="en-US" altLang="zh-CN" sz="2800" b="1" kern="1200" baseline="0" dirty="0">
                        <a:solidFill>
                          <a:srgbClr val="C00000"/>
                        </a:solidFill>
                        <a:latin typeface="Calibri" panose="020F0502020204030204" pitchFamily="34" charset="0"/>
                        <a:ea typeface="楷体" panose="02010609060101010101" pitchFamily="49" charset="-122"/>
                        <a:cs typeface="Times New Roman" panose="02020603050405020304" pitchFamily="16" charset="0"/>
                      </a:endParaRPr>
                    </a:p>
                    <a:p>
                      <a:pPr algn="ctr">
                        <a:lnSpc>
                          <a:spcPct val="100000"/>
                        </a:lnSpc>
                      </a:pPr>
                      <a:r>
                        <a:rPr lang="en-US" altLang="zh-CN" sz="2800" b="1" kern="1200" baseline="0" dirty="0">
                          <a:solidFill>
                            <a:srgbClr val="C00000"/>
                          </a:solidFill>
                          <a:latin typeface="Calibri" panose="020F0502020204030204" pitchFamily="34" charset="0"/>
                          <a:ea typeface="楷体" panose="02010609060101010101" pitchFamily="49" charset="-122"/>
                          <a:cs typeface="Times New Roman" panose="02020603050405020304" pitchFamily="16" charset="0"/>
                        </a:rPr>
                        <a:t>(weakly learnable)</a:t>
                      </a:r>
                      <a:endParaRPr lang="zh-CN" altLang="en-US" sz="2800" b="1" kern="1200" baseline="0" dirty="0">
                        <a:solidFill>
                          <a:srgbClr val="C00000"/>
                        </a:solidFill>
                        <a:latin typeface="Calibri" panose="020F0502020204030204" pitchFamily="34" charset="0"/>
                        <a:ea typeface="楷体" panose="02010609060101010101" pitchFamily="49" charset="-122"/>
                        <a:cs typeface="Times New Roman" panose="02020603050405020304" pitchFamily="16"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685800" rtl="0" eaLnBrk="1" latinLnBrk="0" hangingPunct="1">
                        <a:lnSpc>
                          <a:spcPct val="100000"/>
                        </a:lnSpc>
                      </a:pPr>
                      <a:r>
                        <a:rPr lang="zh-CN" altLang="en-US" sz="2800" b="0" kern="1200" baseline="0" dirty="0">
                          <a:solidFill>
                            <a:schemeClr val="tx1"/>
                          </a:solidFill>
                          <a:latin typeface="Calibri" panose="020F0502020204030204" pitchFamily="34" charset="0"/>
                          <a:ea typeface="楷体" panose="02010609060101010101" pitchFamily="49" charset="-122"/>
                          <a:cs typeface="Times New Roman" panose="02020603050405020304" pitchFamily="16" charset="0"/>
                        </a:rPr>
                        <a:t>学习模型仅能完成若干部分样本识别与分类，其精度略高于随机猜测。</a:t>
                      </a:r>
                      <a:endParaRPr lang="zh-CN" altLang="en-US" sz="2800" b="0" kern="1200" baseline="0" dirty="0">
                        <a:solidFill>
                          <a:schemeClr val="tx1"/>
                        </a:solidFill>
                        <a:latin typeface="Calibri" panose="020F0502020204030204" pitchFamily="34" charset="0"/>
                        <a:ea typeface="楷体" panose="02010609060101010101" pitchFamily="49" charset="-122"/>
                        <a:cs typeface="Times New Roman" panose="02020603050405020304" pitchFamily="16"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698329">
                <a:tc gridSpan="2">
                  <a:txBody>
                    <a:bodyPr/>
                    <a:lstStyle/>
                    <a:p>
                      <a:pPr algn="just">
                        <a:lnSpc>
                          <a:spcPct val="100000"/>
                        </a:lnSpc>
                      </a:pPr>
                      <a:r>
                        <a:rPr lang="zh-CN" altLang="en-US" sz="2800" b="0" kern="1200" baseline="0" dirty="0">
                          <a:solidFill>
                            <a:schemeClr val="tx1"/>
                          </a:solidFill>
                          <a:latin typeface="Calibri" panose="020F0502020204030204" pitchFamily="34" charset="0"/>
                          <a:ea typeface="楷体" panose="02010609060101010101" pitchFamily="49" charset="-122"/>
                          <a:cs typeface="Times New Roman" panose="02020603050405020304" pitchFamily="16" charset="0"/>
                        </a:rPr>
                        <a:t>强可学习和弱可学习是等价的，也就是说，如果已经发现了“弱学习算法”，可将其提升（</a:t>
                      </a:r>
                      <a:r>
                        <a:rPr lang="en-US" altLang="zh-CN" sz="2800" b="0" kern="1200" baseline="0" dirty="0">
                          <a:solidFill>
                            <a:schemeClr val="tx1"/>
                          </a:solidFill>
                          <a:latin typeface="Calibri" panose="020F0502020204030204" pitchFamily="34" charset="0"/>
                          <a:ea typeface="楷体" panose="02010609060101010101" pitchFamily="49" charset="-122"/>
                          <a:cs typeface="Times New Roman" panose="02020603050405020304" pitchFamily="16" charset="0"/>
                        </a:rPr>
                        <a:t>boosting</a:t>
                      </a:r>
                      <a:r>
                        <a:rPr lang="zh-CN" altLang="en-US" sz="2800" b="0" kern="1200" baseline="0" dirty="0">
                          <a:solidFill>
                            <a:schemeClr val="tx1"/>
                          </a:solidFill>
                          <a:latin typeface="Calibri" panose="020F0502020204030204" pitchFamily="34" charset="0"/>
                          <a:ea typeface="楷体" panose="02010609060101010101" pitchFamily="49" charset="-122"/>
                          <a:cs typeface="Times New Roman" panose="02020603050405020304" pitchFamily="16" charset="0"/>
                        </a:rPr>
                        <a:t>）为“强学习算法”。</a:t>
                      </a:r>
                      <a:r>
                        <a:rPr lang="en-US" altLang="zh-CN" sz="2800" b="0" kern="1200" baseline="0" dirty="0">
                          <a:solidFill>
                            <a:schemeClr val="tx1"/>
                          </a:solidFill>
                          <a:latin typeface="Calibri" panose="020F0502020204030204" pitchFamily="34" charset="0"/>
                          <a:ea typeface="楷体" panose="02010609060101010101" pitchFamily="49" charset="-122"/>
                          <a:cs typeface="Times New Roman" panose="02020603050405020304" pitchFamily="16" charset="0"/>
                        </a:rPr>
                        <a:t>Ada Boosting</a:t>
                      </a:r>
                      <a:r>
                        <a:rPr lang="zh-CN" altLang="en-US" sz="2800" b="0" kern="1200" baseline="0" dirty="0">
                          <a:solidFill>
                            <a:schemeClr val="tx1"/>
                          </a:solidFill>
                          <a:latin typeface="Calibri" panose="020F0502020204030204" pitchFamily="34" charset="0"/>
                          <a:ea typeface="楷体" panose="02010609060101010101" pitchFamily="49" charset="-122"/>
                          <a:cs typeface="Times New Roman" panose="02020603050405020304" pitchFamily="16" charset="0"/>
                        </a:rPr>
                        <a:t>算法就是这样的方法。具体而言，</a:t>
                      </a:r>
                      <a:r>
                        <a:rPr lang="en-US" altLang="zh-CN" sz="2800" b="0" kern="1200" baseline="0" dirty="0">
                          <a:solidFill>
                            <a:schemeClr val="tx1"/>
                          </a:solidFill>
                          <a:latin typeface="Calibri" panose="020F0502020204030204" pitchFamily="34" charset="0"/>
                          <a:ea typeface="楷体" panose="02010609060101010101" pitchFamily="49" charset="-122"/>
                          <a:cs typeface="Times New Roman" panose="02020603050405020304" pitchFamily="16" charset="0"/>
                        </a:rPr>
                        <a:t>Ada Boosting</a:t>
                      </a:r>
                      <a:r>
                        <a:rPr lang="zh-CN" altLang="en-US" sz="2800" b="0" kern="1200" baseline="0" dirty="0">
                          <a:solidFill>
                            <a:schemeClr val="tx1"/>
                          </a:solidFill>
                          <a:latin typeface="Calibri" panose="020F0502020204030204" pitchFamily="34" charset="0"/>
                          <a:ea typeface="楷体" panose="02010609060101010101" pitchFamily="49" charset="-122"/>
                          <a:cs typeface="Times New Roman" panose="02020603050405020304" pitchFamily="16" charset="0"/>
                        </a:rPr>
                        <a:t>将一系列弱分类器组合起来，构成一个强分类器。</a:t>
                      </a:r>
                      <a:endParaRPr lang="zh-CN" altLang="en-US" sz="2800" b="0" kern="1200" baseline="0" dirty="0">
                        <a:solidFill>
                          <a:schemeClr val="tx1"/>
                        </a:solidFill>
                        <a:latin typeface="Calibri" panose="020F0502020204030204" pitchFamily="34" charset="0"/>
                        <a:ea typeface="楷体" panose="02010609060101010101" pitchFamily="49" charset="-122"/>
                        <a:cs typeface="Times New Roman" panose="02020603050405020304" pitchFamily="16"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Ada Boosting</a:t>
            </a:r>
            <a:r>
              <a:rPr lang="zh-CN" altLang="en-US" dirty="0"/>
              <a:t>：思路描述 </a:t>
            </a:r>
            <a:endParaRPr lang="zh-CN" altLang="en-US" dirty="0"/>
          </a:p>
        </p:txBody>
      </p:sp>
      <p:sp>
        <p:nvSpPr>
          <p:cNvPr id="3" name="内容占位符 2"/>
          <p:cNvSpPr>
            <a:spLocks noGrp="1"/>
          </p:cNvSpPr>
          <p:nvPr>
            <p:ph idx="1"/>
          </p:nvPr>
        </p:nvSpPr>
        <p:spPr/>
        <p:txBody>
          <a:bodyPr/>
          <a:lstStyle/>
          <a:p>
            <a:r>
              <a:rPr lang="en-US" altLang="zh-CN" dirty="0"/>
              <a:t>Ada Boosting</a:t>
            </a:r>
            <a:r>
              <a:rPr lang="zh-CN" altLang="en-US" dirty="0"/>
              <a:t>算法中两个核心问题：</a:t>
            </a:r>
            <a:endParaRPr lang="zh-CN" altLang="en-US" dirty="0"/>
          </a:p>
          <a:p>
            <a:pPr lvl="1"/>
            <a:r>
              <a:rPr lang="zh-CN" altLang="en-US" dirty="0"/>
              <a:t>在每个弱分类器学习过程中，如何改变训练数据的权重：提高在上一轮中分类错误样本的权重。</a:t>
            </a:r>
            <a:endParaRPr lang="zh-CN" altLang="en-US" dirty="0"/>
          </a:p>
          <a:p>
            <a:pPr lvl="1"/>
            <a:r>
              <a:rPr lang="zh-CN" altLang="en-US" dirty="0"/>
              <a:t>如何将一系列弱分类器组合成强分类器：通过加权多数表决方法来提高分类误差小的弱分类器的权重，让其在最终分类中起到更大作用。同时减少分类误差大的弱分类器的权重，让其在最终分类中仅起到较小作用。</a:t>
            </a:r>
            <a:endParaRPr lang="zh-CN" altLang="en-US" dirty="0"/>
          </a:p>
          <a:p>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Ada Boosting</a:t>
            </a:r>
            <a:r>
              <a:rPr lang="zh-CN" altLang="en-US" dirty="0"/>
              <a:t>：算法描述</a:t>
            </a:r>
            <a:r>
              <a:rPr lang="en-US" altLang="zh-CN" dirty="0"/>
              <a:t>---</a:t>
            </a:r>
            <a:r>
              <a:rPr lang="zh-CN" altLang="en-US" dirty="0"/>
              <a:t>数据样本权重初始化</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147955" y="795020"/>
                <a:ext cx="11601450" cy="5790565"/>
              </a:xfrm>
            </p:spPr>
            <p:txBody>
              <a:bodyPr/>
              <a:lstStyle/>
              <a:p>
                <a:r>
                  <a:rPr lang="zh-CN" altLang="en-US" dirty="0"/>
                  <a:t>给定包含𝑁个标注数据的训练集合</a:t>
                </a:r>
                <a14:m>
                  <m:oMath xmlns:m="http://schemas.openxmlformats.org/officeDocument/2006/math">
                    <m:r>
                      <m:rPr>
                        <m:sty m:val="p"/>
                      </m:rPr>
                      <a:rPr lang="en-US" altLang="zh-CN" i="0" dirty="0" smtClean="0">
                        <a:latin typeface="Cambria Math" panose="02040503050406030204" pitchFamily="18" charset="0"/>
                      </a:rPr>
                      <m:t>Γ</m:t>
                    </m:r>
                    <m:r>
                      <a:rPr lang="en-US" altLang="zh-CN" i="1" dirty="0">
                        <a:latin typeface="Cambria Math" panose="02040503050406030204" pitchFamily="18" charset="0"/>
                      </a:rPr>
                      <m:t>=</m:t>
                    </m:r>
                    <m:d>
                      <m:dPr>
                        <m:begChr m:val="{"/>
                        <m:endChr m:val="}"/>
                        <m:ctrlPr>
                          <a:rPr lang="en-US" altLang="zh-CN" i="1" dirty="0">
                            <a:latin typeface="Cambria Math" panose="02040503050406030204" pitchFamily="18" charset="0"/>
                          </a:rPr>
                        </m:ctrlPr>
                      </m:dPr>
                      <m:e>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𝑥</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𝑦</m:t>
                                </m:r>
                              </m:e>
                              <m:sub>
                                <m:r>
                                  <a:rPr lang="en-US" altLang="zh-CN" i="1" dirty="0">
                                    <a:latin typeface="Cambria Math" panose="02040503050406030204" pitchFamily="18" charset="0"/>
                                  </a:rPr>
                                  <m:t>1</m:t>
                                </m:r>
                              </m:sub>
                            </m:sSub>
                          </m:e>
                        </m:d>
                        <m:r>
                          <a:rPr lang="en-US" altLang="zh-CN" i="1" dirty="0">
                            <a:latin typeface="Cambria Math" panose="02040503050406030204" pitchFamily="18" charset="0"/>
                          </a:rPr>
                          <m:t>,…,</m:t>
                        </m:r>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𝑥</m:t>
                                </m:r>
                              </m:e>
                              <m:sub>
                                <m:r>
                                  <a:rPr lang="zh-CN" altLang="en-US" i="1" dirty="0">
                                    <a:latin typeface="Cambria Math" panose="02040503050406030204" pitchFamily="18" charset="0"/>
                                  </a:rPr>
                                  <m:t>𝑁</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𝑦</m:t>
                                </m:r>
                              </m:e>
                              <m:sub>
                                <m:r>
                                  <a:rPr lang="zh-CN" altLang="en-US" i="1" dirty="0">
                                    <a:latin typeface="Cambria Math" panose="02040503050406030204" pitchFamily="18" charset="0"/>
                                  </a:rPr>
                                  <m:t>𝑁</m:t>
                                </m:r>
                              </m:sub>
                            </m:sSub>
                          </m:e>
                        </m:d>
                      </m:e>
                    </m:d>
                    <m:r>
                      <a:rPr lang="en-US" altLang="zh-CN" b="1"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𝑖</m:t>
                        </m:r>
                      </m:sub>
                    </m:sSub>
                    <m:r>
                      <a:rPr lang="en-US" altLang="zh-CN" i="1" dirty="0">
                        <a:latin typeface="Cambria Math" panose="02040503050406030204" pitchFamily="18" charset="0"/>
                      </a:rPr>
                      <m:t>(</m:t>
                    </m:r>
                    <m:r>
                      <a:rPr lang="en-US" altLang="zh-CN" i="1" dirty="0">
                        <a:latin typeface="Cambria Math" panose="02040503050406030204" pitchFamily="18" charset="0"/>
                      </a:rPr>
                      <m:t>1</m:t>
                    </m:r>
                    <m:r>
                      <a:rPr lang="en-US" altLang="zh-CN" i="1" dirty="0">
                        <a:latin typeface="Cambria Math" panose="02040503050406030204" pitchFamily="18" charset="0"/>
                      </a:rPr>
                      <m:t>≤</m:t>
                    </m:r>
                    <m:r>
                      <a:rPr lang="zh-CN" altLang="en-US" i="1" dirty="0">
                        <a:latin typeface="Cambria Math" panose="02040503050406030204" pitchFamily="18" charset="0"/>
                      </a:rPr>
                      <m:t>𝑖</m:t>
                    </m:r>
                    <m:r>
                      <a:rPr lang="zh-CN" altLang="en-US" i="1" dirty="0">
                        <a:latin typeface="Cambria Math" panose="02040503050406030204" pitchFamily="18" charset="0"/>
                      </a:rPr>
                      <m:t>≤</m:t>
                    </m:r>
                    <m:r>
                      <a:rPr lang="zh-CN" altLang="en-US" i="1" dirty="0">
                        <a:latin typeface="Cambria Math" panose="02040503050406030204" pitchFamily="18" charset="0"/>
                      </a:rPr>
                      <m:t>𝑁</m:t>
                    </m:r>
                    <m:r>
                      <a:rPr lang="en-US" altLang="zh-CN" i="1" dirty="0">
                        <a:latin typeface="Cambria Math" panose="02040503050406030204" pitchFamily="18" charset="0"/>
                      </a:rPr>
                      <m:t>)∈</m:t>
                    </m:r>
                    <m:r>
                      <a:rPr lang="zh-CN" altLang="en-US" i="1" dirty="0">
                        <a:latin typeface="Cambria Math" panose="02040503050406030204" pitchFamily="18" charset="0"/>
                      </a:rPr>
                      <m:t>𝑋</m:t>
                    </m:r>
                    <m:r>
                      <a:rPr lang="zh-CN" altLang="en-US" i="1" dirty="0">
                        <a:latin typeface="Cambria Math" panose="02040503050406030204" pitchFamily="18" charset="0"/>
                      </a:rPr>
                      <m:t>⊆</m:t>
                    </m:r>
                    <m:sSup>
                      <m:sSupPr>
                        <m:ctrlPr>
                          <a:rPr lang="en-US" altLang="zh-CN" i="1" dirty="0">
                            <a:latin typeface="Cambria Math" panose="02040503050406030204" pitchFamily="18" charset="0"/>
                          </a:rPr>
                        </m:ctrlPr>
                      </m:sSupPr>
                      <m:e>
                        <m:r>
                          <a:rPr lang="zh-CN" altLang="en-US" i="1" dirty="0">
                            <a:latin typeface="Cambria Math" panose="02040503050406030204" pitchFamily="18" charset="0"/>
                          </a:rPr>
                          <m:t>𝑅</m:t>
                        </m:r>
                      </m:e>
                      <m:sup>
                        <m:r>
                          <a:rPr lang="zh-CN" altLang="en-US" i="1" dirty="0">
                            <a:latin typeface="Cambria Math" panose="02040503050406030204" pitchFamily="18" charset="0"/>
                          </a:rPr>
                          <m:t>𝑛</m:t>
                        </m:r>
                      </m:sup>
                    </m:sSup>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𝑦</m:t>
                        </m:r>
                      </m:e>
                      <m:sub>
                        <m:r>
                          <a:rPr lang="zh-CN" altLang="en-US" i="1" dirty="0">
                            <a:latin typeface="Cambria Math" panose="02040503050406030204" pitchFamily="18" charset="0"/>
                          </a:rPr>
                          <m:t>𝑖</m:t>
                        </m:r>
                      </m:sub>
                    </m:sSub>
                    <m:r>
                      <a:rPr lang="zh-CN" altLang="en-US" i="1" dirty="0">
                        <a:latin typeface="Cambria Math" panose="02040503050406030204" pitchFamily="18" charset="0"/>
                      </a:rPr>
                      <m:t>∈</m:t>
                    </m:r>
                    <m:r>
                      <a:rPr lang="zh-CN" altLang="en-US" i="1" dirty="0">
                        <a:latin typeface="Cambria Math" panose="02040503050406030204" pitchFamily="18" charset="0"/>
                      </a:rPr>
                      <m:t>𝑌</m:t>
                    </m:r>
                    <m:r>
                      <a:rPr lang="en-US" altLang="zh-CN" i="1" dirty="0">
                        <a:latin typeface="Cambria Math" panose="02040503050406030204" pitchFamily="18" charset="0"/>
                      </a:rPr>
                      <m:t>={−</m:t>
                    </m:r>
                    <m:r>
                      <a:rPr lang="en-US" altLang="zh-CN" i="1" dirty="0">
                        <a:latin typeface="Cambria Math" panose="02040503050406030204" pitchFamily="18" charset="0"/>
                      </a:rPr>
                      <m:t>1</m:t>
                    </m:r>
                    <m:r>
                      <a:rPr lang="en-US" altLang="zh-CN" i="1" dirty="0">
                        <a:latin typeface="Cambria Math" panose="02040503050406030204" pitchFamily="18" charset="0"/>
                      </a:rPr>
                      <m:t>,</m:t>
                    </m:r>
                    <m:r>
                      <a:rPr lang="en-US" altLang="zh-CN" i="1" dirty="0">
                        <a:latin typeface="Cambria Math" panose="02040503050406030204" pitchFamily="18" charset="0"/>
                      </a:rPr>
                      <m:t>1</m:t>
                    </m:r>
                    <m:r>
                      <a:rPr lang="en-US" altLang="zh-CN" i="1" dirty="0">
                        <a:latin typeface="Cambria Math" panose="02040503050406030204" pitchFamily="18" charset="0"/>
                      </a:rPr>
                      <m:t>}</m:t>
                    </m:r>
                  </m:oMath>
                </a14:m>
                <a:endParaRPr lang="en-US" altLang="zh-CN" dirty="0"/>
              </a:p>
              <a:p>
                <a:r>
                  <a:rPr lang="en-US" altLang="zh-CN" dirty="0"/>
                  <a:t>Ada Boosting</a:t>
                </a:r>
                <a:r>
                  <a:rPr lang="zh-CN" altLang="en-US" dirty="0"/>
                  <a:t>算法将从这些标注数据出发，训练得到一系列弱分类器，并将这些弱分类器线性组合得到一个强分类器。</a:t>
                </a:r>
                <a:endParaRPr lang="zh-CN" altLang="en-US" dirty="0"/>
              </a:p>
              <a:p>
                <a:pPr marL="514350" indent="-514350">
                  <a:buAutoNum type="arabicPeriod"/>
                </a:pPr>
                <a:r>
                  <a:rPr lang="zh-CN" altLang="en-US" dirty="0"/>
                  <a:t>初始化每个训练样本的权重</a:t>
                </a:r>
                <a:endParaRPr lang="en-US" altLang="zh-CN" dirty="0"/>
              </a:p>
              <a:p>
                <a:pPr marL="457200" lvl="1" indent="0" algn="ctr">
                  <a:buNone/>
                </a:pP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𝐷</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𝑤</m:t>
                        </m:r>
                      </m:e>
                      <m:sub>
                        <m:r>
                          <a:rPr lang="en-US" altLang="zh-CN" i="1" dirty="0">
                            <a:latin typeface="Cambria Math" panose="02040503050406030204" pitchFamily="18" charset="0"/>
                          </a:rPr>
                          <m:t>11</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𝑤</m:t>
                        </m:r>
                      </m:e>
                      <m:sub>
                        <m:r>
                          <a:rPr lang="en-US" altLang="zh-CN" i="1" dirty="0">
                            <a:latin typeface="Cambria Math" panose="02040503050406030204" pitchFamily="18" charset="0"/>
                          </a:rPr>
                          <m:t>1</m:t>
                        </m:r>
                        <m:r>
                          <a:rPr lang="zh-CN" altLang="en-US" i="1" dirty="0">
                            <a:latin typeface="Cambria Math" panose="02040503050406030204" pitchFamily="18" charset="0"/>
                          </a:rPr>
                          <m:t>𝑖</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𝑤</m:t>
                        </m:r>
                      </m:e>
                      <m:sub>
                        <m:r>
                          <a:rPr lang="en-US" altLang="zh-CN" i="1" dirty="0">
                            <a:latin typeface="Cambria Math" panose="02040503050406030204" pitchFamily="18" charset="0"/>
                          </a:rPr>
                          <m:t>1</m:t>
                        </m:r>
                        <m:r>
                          <a:rPr lang="zh-CN" altLang="en-US" i="1" dirty="0">
                            <a:latin typeface="Cambria Math" panose="02040503050406030204" pitchFamily="18" charset="0"/>
                          </a:rPr>
                          <m:t>𝑁</m:t>
                        </m:r>
                      </m:sub>
                    </m:sSub>
                    <m:r>
                      <a:rPr lang="en-US" altLang="zh-CN" i="1" dirty="0">
                        <a:latin typeface="Cambria Math" panose="02040503050406030204" pitchFamily="18" charset="0"/>
                      </a:rPr>
                      <m:t>)</m:t>
                    </m:r>
                  </m:oMath>
                </a14:m>
                <a:r>
                  <a:rPr lang="zh-CN" altLang="en-US" dirty="0"/>
                  <a:t>，其中 </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𝑤</m:t>
                        </m:r>
                      </m:e>
                      <m:sub>
                        <m:r>
                          <a:rPr lang="en-US" altLang="zh-CN" i="1" dirty="0">
                            <a:latin typeface="Cambria Math" panose="02040503050406030204" pitchFamily="18" charset="0"/>
                          </a:rPr>
                          <m:t>1</m:t>
                        </m:r>
                        <m:r>
                          <a:rPr lang="zh-CN" altLang="en-US" i="1" dirty="0">
                            <a:latin typeface="Cambria Math" panose="02040503050406030204" pitchFamily="18" charset="0"/>
                          </a:rPr>
                          <m:t>𝑖</m:t>
                        </m:r>
                      </m:sub>
                    </m:sSub>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zh-CN" altLang="en-US" i="1" dirty="0">
                            <a:latin typeface="Cambria Math" panose="02040503050406030204" pitchFamily="18" charset="0"/>
                          </a:rPr>
                          <m:t>𝑁</m:t>
                        </m:r>
                      </m:den>
                    </m:f>
                    <m:r>
                      <a:rPr lang="en-US" altLang="zh-CN" i="1" dirty="0">
                        <a:latin typeface="Cambria Math" panose="02040503050406030204" pitchFamily="18" charset="0"/>
                      </a:rPr>
                      <m:t>(</m:t>
                    </m:r>
                    <m:r>
                      <a:rPr lang="en-US" altLang="zh-CN" i="1" dirty="0">
                        <a:latin typeface="Cambria Math" panose="02040503050406030204" pitchFamily="18" charset="0"/>
                      </a:rPr>
                      <m:t>1</m:t>
                    </m:r>
                    <m:r>
                      <a:rPr lang="en-US" altLang="zh-CN" i="1" dirty="0">
                        <a:latin typeface="Cambria Math" panose="02040503050406030204" pitchFamily="18" charset="0"/>
                      </a:rPr>
                      <m:t> ≤</m:t>
                    </m:r>
                    <m:r>
                      <a:rPr lang="zh-CN" altLang="en-US" i="1" dirty="0">
                        <a:latin typeface="Cambria Math" panose="02040503050406030204" pitchFamily="18" charset="0"/>
                      </a:rPr>
                      <m:t>𝑖</m:t>
                    </m:r>
                    <m:r>
                      <a:rPr lang="zh-CN" altLang="en-US" i="1" dirty="0">
                        <a:latin typeface="Cambria Math" panose="02040503050406030204" pitchFamily="18" charset="0"/>
                      </a:rPr>
                      <m:t>≤</m:t>
                    </m:r>
                    <m:r>
                      <a:rPr lang="zh-CN" altLang="en-US" i="1" dirty="0">
                        <a:latin typeface="Cambria Math" panose="02040503050406030204" pitchFamily="18" charset="0"/>
                      </a:rPr>
                      <m:t>𝑁</m:t>
                    </m:r>
                    <m:r>
                      <a:rPr lang="en-US" altLang="zh-CN" i="1" dirty="0">
                        <a:latin typeface="Cambria Math" panose="02040503050406030204" pitchFamily="18" charset="0"/>
                      </a:rPr>
                      <m:t>)</m:t>
                    </m:r>
                  </m:oMath>
                </a14:m>
                <a:endParaRPr lang="en-US" altLang="zh-CN" dirty="0"/>
              </a:p>
              <a:p>
                <a:pPr marL="514350" indent="-514350">
                  <a:buAutoNum type="arabicPeriod"/>
                </a:pPr>
                <a:r>
                  <a:rPr lang="zh-CN" altLang="en-US" dirty="0"/>
                  <a:t>迭代地利用加权样本训练弱分类器并增加错分类样本权重</a:t>
                </a:r>
                <a:endParaRPr lang="en-US" altLang="zh-CN" dirty="0"/>
              </a:p>
              <a:p>
                <a:pPr marL="514350" indent="-514350">
                  <a:buAutoNum type="arabicPeriod"/>
                </a:pPr>
                <a:r>
                  <a:rPr lang="zh-CN" altLang="en-US" dirty="0"/>
                  <a:t>以线性加权形式来组合弱分类器</a:t>
                </a:r>
                <a:endParaRPr lang="zh-CN" altLang="en-US" dirty="0"/>
              </a:p>
              <a:p>
                <a:endParaRPr lang="en-US" altLang="zh-CN"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147955" y="795020"/>
                <a:ext cx="11601450" cy="5790565"/>
              </a:xfrm>
              <a:blipFill rotWithShape="1">
                <a:blip r:embed="rId1"/>
                <a:stretch>
                  <a:fillRect b="-19388"/>
                </a:stretch>
              </a:blipFill>
            </p:spPr>
            <p:txBody>
              <a:bodyPr/>
              <a:lstStyle/>
              <a:p>
                <a:r>
                  <a:rPr lang="zh-CN" altLang="en-US">
                    <a:noFill/>
                  </a:rPr>
                  <a:t> </a:t>
                </a:r>
              </a:p>
            </p:txBody>
          </p:sp>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Ada Boosting</a:t>
            </a:r>
            <a:r>
              <a:rPr lang="zh-CN" altLang="en-US" dirty="0"/>
              <a:t>：算法描述</a:t>
            </a:r>
            <a:r>
              <a:rPr lang="en-US" altLang="zh-CN" dirty="0"/>
              <a:t>---</a:t>
            </a:r>
            <a:r>
              <a:rPr lang="zh-CN" altLang="en-US" dirty="0"/>
              <a:t>第𝒎个弱分类器训练</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92500" lnSpcReduction="20000"/>
              </a:bodyPr>
              <a:lstStyle/>
              <a:p>
                <a:r>
                  <a:rPr lang="zh-CN" altLang="en-US" dirty="0"/>
                  <a:t>迭代地利用加权样本训练弱分类器并增加错分类样本权重</a:t>
                </a:r>
                <a:endParaRPr lang="zh-CN" altLang="en-US" dirty="0"/>
              </a:p>
              <a:p>
                <a:r>
                  <a:rPr lang="zh-CN" altLang="en-US" dirty="0"/>
                  <a:t>对</a:t>
                </a:r>
                <a14:m>
                  <m:oMath xmlns:m="http://schemas.openxmlformats.org/officeDocument/2006/math">
                    <m:r>
                      <a:rPr lang="zh-CN" altLang="en-US" i="1" dirty="0" smtClean="0">
                        <a:latin typeface="Cambria Math" panose="02040503050406030204" pitchFamily="18" charset="0"/>
                      </a:rPr>
                      <m:t>𝑚</m:t>
                    </m:r>
                    <m:r>
                      <a:rPr lang="en-US" altLang="zh-CN" i="1" dirty="0">
                        <a:latin typeface="Cambria Math" panose="02040503050406030204" pitchFamily="18" charset="0"/>
                      </a:rPr>
                      <m:t>=</m:t>
                    </m:r>
                    <m:r>
                      <a:rPr lang="en-US" altLang="zh-CN" i="1" dirty="0">
                        <a:latin typeface="Cambria Math" panose="02040503050406030204" pitchFamily="18" charset="0"/>
                      </a:rPr>
                      <m:t>1</m:t>
                    </m:r>
                    <m:r>
                      <a:rPr lang="en-US" altLang="zh-CN" i="1" dirty="0">
                        <a:latin typeface="Cambria Math" panose="02040503050406030204" pitchFamily="18" charset="0"/>
                      </a:rPr>
                      <m:t>,</m:t>
                    </m:r>
                    <m:r>
                      <a:rPr lang="en-US" altLang="zh-CN" i="1" dirty="0">
                        <a:latin typeface="Cambria Math" panose="02040503050406030204" pitchFamily="18" charset="0"/>
                      </a:rPr>
                      <m:t>2</m:t>
                    </m:r>
                    <m:r>
                      <a:rPr lang="en-US" altLang="zh-CN" i="1" dirty="0">
                        <a:latin typeface="Cambria Math" panose="02040503050406030204" pitchFamily="18" charset="0"/>
                      </a:rPr>
                      <m:t>,…,</m:t>
                    </m:r>
                    <m:r>
                      <a:rPr lang="zh-CN" altLang="en-US" i="1" dirty="0">
                        <a:latin typeface="Cambria Math" panose="02040503050406030204" pitchFamily="18" charset="0"/>
                      </a:rPr>
                      <m:t>𝑀</m:t>
                    </m:r>
                  </m:oMath>
                </a14:m>
                <a:endParaRPr lang="zh-CN" altLang="en-US" dirty="0"/>
              </a:p>
              <a:p>
                <a:pPr lvl="1">
                  <a:buFont typeface="Wingdings" panose="05000000000000000000" pitchFamily="2" charset="2"/>
                  <a:buChar char="Ø"/>
                </a:pPr>
                <a:r>
                  <a:rPr lang="zh-CN" altLang="en-US" dirty="0"/>
                  <a:t>使用具有分布权重</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𝐷</m:t>
                        </m:r>
                      </m:e>
                      <m:sub>
                        <m:r>
                          <a:rPr lang="zh-CN" altLang="en-US" i="1" dirty="0">
                            <a:latin typeface="Cambria Math" panose="02040503050406030204" pitchFamily="18" charset="0"/>
                          </a:rPr>
                          <m:t>𝑚</m:t>
                        </m:r>
                      </m:sub>
                    </m:sSub>
                  </m:oMath>
                </a14:m>
                <a:r>
                  <a:rPr lang="zh-CN" altLang="en-US" dirty="0"/>
                  <a:t>的训练数据来学习得到第</a:t>
                </a:r>
                <a14:m>
                  <m:oMath xmlns:m="http://schemas.openxmlformats.org/officeDocument/2006/math">
                    <m:r>
                      <a:rPr lang="zh-CN" altLang="en-US" i="1" dirty="0" smtClean="0">
                        <a:latin typeface="Cambria Math" panose="02040503050406030204" pitchFamily="18" charset="0"/>
                      </a:rPr>
                      <m:t>𝑚</m:t>
                    </m:r>
                  </m:oMath>
                </a14:m>
                <a:r>
                  <a:rPr lang="zh-CN" altLang="en-US" dirty="0"/>
                  <a:t>个弱分类</a:t>
                </a:r>
                <a:endParaRPr lang="en-US" altLang="zh-CN" dirty="0"/>
              </a:p>
              <a:p>
                <a:pPr marL="457200" lvl="1" indent="0">
                  <a:buNone/>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𝐺</m:t>
                          </m:r>
                        </m:e>
                        <m:sub>
                          <m:r>
                            <a:rPr lang="zh-CN" altLang="en-US" i="1" dirty="0">
                              <a:latin typeface="Cambria Math" panose="02040503050406030204" pitchFamily="18" charset="0"/>
                            </a:rPr>
                            <m:t>𝑚</m:t>
                          </m:r>
                        </m:sub>
                      </m:sSub>
                      <m:r>
                        <a:rPr lang="en-US" altLang="zh-CN" i="1" dirty="0">
                          <a:latin typeface="Cambria Math" panose="02040503050406030204" pitchFamily="18" charset="0"/>
                        </a:rPr>
                        <m:t>(</m:t>
                      </m:r>
                      <m:r>
                        <a:rPr lang="zh-CN" altLang="en-US" i="1" dirty="0">
                          <a:latin typeface="Cambria Math" panose="02040503050406030204" pitchFamily="18" charset="0"/>
                        </a:rPr>
                        <m:t>𝑥</m:t>
                      </m:r>
                      <m:r>
                        <a:rPr lang="en-US" altLang="zh-CN" i="1" dirty="0">
                          <a:latin typeface="Cambria Math" panose="02040503050406030204" pitchFamily="18" charset="0"/>
                        </a:rPr>
                        <m:t>):</m:t>
                      </m:r>
                      <m:r>
                        <a:rPr lang="zh-CN" altLang="en-US" i="1" dirty="0">
                          <a:latin typeface="Cambria Math" panose="02040503050406030204" pitchFamily="18" charset="0"/>
                        </a:rPr>
                        <m:t>𝑋</m:t>
                      </m:r>
                      <m:r>
                        <a:rPr lang="zh-CN" altLang="en-US" i="1" dirty="0">
                          <a:latin typeface="Cambria Math" panose="02040503050406030204" pitchFamily="18" charset="0"/>
                        </a:rPr>
                        <m:t>→{−</m:t>
                      </m:r>
                      <m:r>
                        <a:rPr lang="zh-CN" altLang="en-US" i="1" dirty="0">
                          <a:latin typeface="Cambria Math" panose="02040503050406030204" pitchFamily="18" charset="0"/>
                        </a:rPr>
                        <m:t>1</m:t>
                      </m:r>
                      <m:r>
                        <a:rPr lang="zh-CN" altLang="en-US" i="1" dirty="0">
                          <a:latin typeface="Cambria Math" panose="02040503050406030204" pitchFamily="18" charset="0"/>
                        </a:rPr>
                        <m:t>,</m:t>
                      </m:r>
                      <m:r>
                        <a:rPr lang="zh-CN" altLang="en-US" i="1" dirty="0">
                          <a:latin typeface="Cambria Math" panose="02040503050406030204" pitchFamily="18" charset="0"/>
                        </a:rPr>
                        <m:t>1</m:t>
                      </m:r>
                      <m:r>
                        <a:rPr lang="zh-CN" altLang="en-US" i="1" dirty="0">
                          <a:latin typeface="Cambria Math" panose="02040503050406030204" pitchFamily="18" charset="0"/>
                        </a:rPr>
                        <m:t>}</m:t>
                      </m:r>
                    </m:oMath>
                  </m:oMathPara>
                </a14:m>
                <a:endParaRPr lang="en-US" altLang="zh-CN" dirty="0"/>
              </a:p>
              <a:p>
                <a:pPr lvl="1">
                  <a:buFont typeface="Wingdings" panose="05000000000000000000" pitchFamily="2" charset="2"/>
                  <a:buChar char="Ø"/>
                </a:pPr>
                <a:r>
                  <a:rPr lang="zh-CN" altLang="en-US" sz="3100" dirty="0"/>
                  <a:t>计算</a:t>
                </a:r>
                <a14:m>
                  <m:oMath xmlns:m="http://schemas.openxmlformats.org/officeDocument/2006/math">
                    <m:sSub>
                      <m:sSubPr>
                        <m:ctrlPr>
                          <a:rPr lang="en-US" altLang="zh-CN" sz="3100" i="1" dirty="0">
                            <a:latin typeface="Cambria Math" panose="02040503050406030204" pitchFamily="18" charset="0"/>
                          </a:rPr>
                        </m:ctrlPr>
                      </m:sSubPr>
                      <m:e>
                        <m:r>
                          <a:rPr lang="zh-CN" altLang="en-US" sz="3100" dirty="0">
                            <a:latin typeface="Cambria Math" panose="02040503050406030204" pitchFamily="18" charset="0"/>
                          </a:rPr>
                          <m:t>𝐺</m:t>
                        </m:r>
                      </m:e>
                      <m:sub>
                        <m:r>
                          <a:rPr lang="zh-CN" altLang="en-US" sz="3100" dirty="0">
                            <a:latin typeface="Cambria Math" panose="02040503050406030204" pitchFamily="18" charset="0"/>
                          </a:rPr>
                          <m:t>𝑚</m:t>
                        </m:r>
                      </m:sub>
                    </m:sSub>
                    <m:r>
                      <a:rPr lang="en-US" altLang="zh-CN" sz="3100" dirty="0">
                        <a:latin typeface="Cambria Math" panose="02040503050406030204" pitchFamily="18" charset="0"/>
                      </a:rPr>
                      <m:t>(</m:t>
                    </m:r>
                    <m:r>
                      <a:rPr lang="zh-CN" altLang="en-US" sz="3100" dirty="0">
                        <a:latin typeface="Cambria Math" panose="02040503050406030204" pitchFamily="18" charset="0"/>
                      </a:rPr>
                      <m:t>𝑥</m:t>
                    </m:r>
                    <m:r>
                      <a:rPr lang="en-US" altLang="zh-CN" sz="3100" dirty="0">
                        <a:latin typeface="Cambria Math" panose="02040503050406030204" pitchFamily="18" charset="0"/>
                      </a:rPr>
                      <m:t>)</m:t>
                    </m:r>
                  </m:oMath>
                </a14:m>
                <a:r>
                  <a:rPr lang="zh-CN" altLang="en-US" sz="3100" dirty="0"/>
                  <a:t>在训练数据集上的分类误差，其中</a:t>
                </a:r>
                <a14:m>
                  <m:oMath xmlns:m="http://schemas.openxmlformats.org/officeDocument/2006/math">
                    <m:r>
                      <a:rPr lang="zh-CN" altLang="en-US" sz="3100" dirty="0">
                        <a:latin typeface="Cambria Math" panose="02040503050406030204" pitchFamily="18" charset="0"/>
                      </a:rPr>
                      <m:t>𝐼</m:t>
                    </m:r>
                    <m:r>
                      <a:rPr lang="en-US" altLang="zh-CN" sz="3100" dirty="0">
                        <a:latin typeface="Cambria Math" panose="02040503050406030204" pitchFamily="18" charset="0"/>
                      </a:rPr>
                      <m:t>(∙)</m:t>
                    </m:r>
                  </m:oMath>
                </a14:m>
                <a:r>
                  <a:rPr lang="zh-CN" altLang="en-US" sz="3100" dirty="0"/>
                  <a:t>为示性函数</a:t>
                </a:r>
                <a:endParaRPr lang="en-US" altLang="zh-CN" sz="3100" dirty="0"/>
              </a:p>
              <a:p>
                <a:pPr marL="457200" lvl="1" indent="0">
                  <a:buNone/>
                </a:pPr>
                <a14:m>
                  <m:oMathPara xmlns:m="http://schemas.openxmlformats.org/officeDocument/2006/math">
                    <m:oMathParaPr>
                      <m:jc m:val="centerGroup"/>
                    </m:oMathParaPr>
                    <m:oMath xmlns:m="http://schemas.openxmlformats.org/officeDocument/2006/math">
                      <m:r>
                        <a:rPr lang="zh-CN" altLang="en-US" i="1" dirty="0" smtClean="0">
                          <a:latin typeface="Cambria Math" panose="02040503050406030204" pitchFamily="18" charset="0"/>
                        </a:rPr>
                        <m:t>𝑒𝑟</m:t>
                      </m:r>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𝑟</m:t>
                          </m:r>
                        </m:e>
                        <m:sub>
                          <m:r>
                            <a:rPr lang="zh-CN" altLang="en-US" i="1" dirty="0">
                              <a:latin typeface="Cambria Math" panose="02040503050406030204" pitchFamily="18" charset="0"/>
                            </a:rPr>
                            <m:t>𝑚</m:t>
                          </m:r>
                        </m:sub>
                      </m:sSub>
                      <m:r>
                        <a:rPr lang="en-US" altLang="zh-CN" i="1" dirty="0">
                          <a:latin typeface="Cambria Math" panose="02040503050406030204" pitchFamily="18" charset="0"/>
                        </a:rPr>
                        <m:t>=</m:t>
                      </m:r>
                      <m:nary>
                        <m:naryPr>
                          <m:chr m:val="∑"/>
                          <m:limLoc m:val="subSup"/>
                          <m:ctrlPr>
                            <a:rPr lang="en-US" altLang="zh-CN" i="1" dirty="0" smtClean="0">
                              <a:latin typeface="Cambria Math" panose="02040503050406030204" pitchFamily="18" charset="0"/>
                            </a:rPr>
                          </m:ctrlPr>
                        </m:naryPr>
                        <m:sub>
                          <m:r>
                            <m:rPr>
                              <m:brk m:alnAt="25"/>
                            </m:rP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1</m:t>
                          </m:r>
                        </m:sub>
                        <m:sup>
                          <m:r>
                            <a:rPr lang="en-US" altLang="zh-CN" b="0" i="1" dirty="0" smtClean="0">
                              <a:latin typeface="Cambria Math" panose="02040503050406030204" pitchFamily="18" charset="0"/>
                            </a:rPr>
                            <m:t>𝑁</m:t>
                          </m:r>
                        </m:sup>
                        <m:e>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𝑤</m:t>
                              </m:r>
                            </m:e>
                            <m:sub>
                              <m:r>
                                <a:rPr lang="zh-CN" altLang="en-US" i="1" dirty="0">
                                  <a:latin typeface="Cambria Math" panose="02040503050406030204" pitchFamily="18" charset="0"/>
                                </a:rPr>
                                <m:t>𝑚𝑖</m:t>
                              </m:r>
                            </m:sub>
                          </m:sSub>
                          <m:r>
                            <a:rPr lang="zh-CN" altLang="en-US" i="1" dirty="0">
                              <a:latin typeface="Cambria Math" panose="02040503050406030204" pitchFamily="18" charset="0"/>
                            </a:rPr>
                            <m:t>𝐼</m:t>
                          </m:r>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𝐺</m:t>
                              </m:r>
                            </m:e>
                            <m:sub>
                              <m:r>
                                <a:rPr lang="zh-CN" altLang="en-US" i="1" dirty="0">
                                  <a:latin typeface="Cambria Math" panose="02040503050406030204" pitchFamily="18" charset="0"/>
                                </a:rPr>
                                <m:t>𝑚</m:t>
                              </m:r>
                            </m:sub>
                          </m:sSub>
                          <m:r>
                            <a:rPr lang="zh-CN" altLang="en-US"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𝑥</m:t>
                              </m:r>
                            </m:e>
                            <m:sub>
                              <m:r>
                                <a:rPr lang="zh-CN" altLang="en-US" i="1" dirty="0">
                                  <a:latin typeface="Cambria Math" panose="02040503050406030204" pitchFamily="18" charset="0"/>
                                </a:rPr>
                                <m:t>𝑖</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𝑦</m:t>
                              </m:r>
                            </m:e>
                            <m:sub>
                              <m:r>
                                <a:rPr lang="zh-CN" altLang="en-US" i="1" dirty="0">
                                  <a:latin typeface="Cambria Math" panose="02040503050406030204" pitchFamily="18" charset="0"/>
                                </a:rPr>
                                <m:t>𝑖</m:t>
                              </m:r>
                            </m:sub>
                          </m:sSub>
                          <m:r>
                            <a:rPr lang="en-US" altLang="zh-CN" i="1" dirty="0">
                              <a:latin typeface="Cambria Math" panose="02040503050406030204" pitchFamily="18" charset="0"/>
                            </a:rPr>
                            <m:t>)</m:t>
                          </m:r>
                        </m:e>
                      </m:nary>
                    </m:oMath>
                  </m:oMathPara>
                </a14:m>
                <a:endParaRPr lang="en-US" altLang="zh-CN" dirty="0"/>
              </a:p>
              <a:p>
                <a:pPr lvl="1">
                  <a:buFont typeface="Wingdings" panose="05000000000000000000" pitchFamily="2" charset="2"/>
                  <a:buChar char="Ø"/>
                </a:pPr>
                <a:r>
                  <a:rPr lang="zh-CN" altLang="en-US" dirty="0"/>
                  <a:t>计算弱分类器</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𝐺</m:t>
                        </m:r>
                      </m:e>
                      <m:sub>
                        <m:r>
                          <a:rPr lang="zh-CN" altLang="en-US" i="1" dirty="0">
                            <a:latin typeface="Cambria Math" panose="02040503050406030204" pitchFamily="18" charset="0"/>
                          </a:rPr>
                          <m:t>𝑚</m:t>
                        </m:r>
                      </m:sub>
                    </m:sSub>
                    <m:r>
                      <a:rPr lang="en-US" altLang="zh-CN" i="1" dirty="0">
                        <a:latin typeface="Cambria Math" panose="02040503050406030204" pitchFamily="18" charset="0"/>
                      </a:rPr>
                      <m:t>(</m:t>
                    </m:r>
                    <m:r>
                      <a:rPr lang="zh-CN" altLang="en-US" i="1" dirty="0">
                        <a:latin typeface="Cambria Math" panose="02040503050406030204" pitchFamily="18" charset="0"/>
                      </a:rPr>
                      <m:t>𝑥</m:t>
                    </m:r>
                    <m:r>
                      <a:rPr lang="en-US" altLang="zh-CN" i="1" dirty="0">
                        <a:latin typeface="Cambria Math" panose="02040503050406030204" pitchFamily="18" charset="0"/>
                      </a:rPr>
                      <m:t>)</m:t>
                    </m:r>
                  </m:oMath>
                </a14:m>
                <a:r>
                  <a:rPr lang="zh-CN" altLang="en-US" dirty="0"/>
                  <a:t>的权重： </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𝛼</m:t>
                        </m:r>
                      </m:e>
                      <m:sub>
                        <m:r>
                          <a:rPr lang="zh-CN" altLang="en-US" i="1" dirty="0">
                            <a:latin typeface="Cambria Math" panose="02040503050406030204" pitchFamily="18" charset="0"/>
                          </a:rPr>
                          <m:t>𝑚</m:t>
                        </m:r>
                      </m:sub>
                    </m:sSub>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2</m:t>
                        </m:r>
                      </m:den>
                    </m:f>
                    <m:func>
                      <m:funcPr>
                        <m:ctrlPr>
                          <a:rPr lang="en-US" altLang="zh-CN" i="1" dirty="0">
                            <a:latin typeface="Cambria Math" panose="02040503050406030204" pitchFamily="18" charset="0"/>
                          </a:rPr>
                        </m:ctrlPr>
                      </m:funcPr>
                      <m:fName>
                        <m:r>
                          <m:rPr>
                            <m:sty m:val="p"/>
                          </m:rPr>
                          <a:rPr lang="en-US" altLang="zh-CN" i="0" dirty="0">
                            <a:latin typeface="Cambria Math" panose="02040503050406030204" pitchFamily="18" charset="0"/>
                          </a:rPr>
                          <m:t>ln</m:t>
                        </m:r>
                      </m:fName>
                      <m:e>
                        <m:f>
                          <m:fPr>
                            <m:ctrlPr>
                              <a:rPr lang="en-US" altLang="zh-CN" i="1" dirty="0" smtClean="0">
                                <a:latin typeface="Cambria Math" panose="02040503050406030204" pitchFamily="18" charset="0"/>
                              </a:rPr>
                            </m:ctrlPr>
                          </m:fPr>
                          <m:num>
                            <m:d>
                              <m:dPr>
                                <m:ctrlPr>
                                  <a:rPr lang="en-US" altLang="zh-CN" i="1" dirty="0">
                                    <a:latin typeface="Cambria Math" panose="02040503050406030204" pitchFamily="18" charset="0"/>
                                  </a:rPr>
                                </m:ctrlPr>
                              </m:dPr>
                              <m:e>
                                <m:r>
                                  <a:rPr lang="en-US" altLang="zh-CN" i="1" dirty="0">
                                    <a:latin typeface="Cambria Math" panose="02040503050406030204" pitchFamily="18" charset="0"/>
                                  </a:rPr>
                                  <m:t>1</m:t>
                                </m:r>
                                <m:r>
                                  <a:rPr lang="en-US" altLang="zh-CN" i="1" dirty="0">
                                    <a:latin typeface="Cambria Math" panose="02040503050406030204" pitchFamily="18" charset="0"/>
                                  </a:rPr>
                                  <m:t>−</m:t>
                                </m:r>
                                <m:r>
                                  <a:rPr lang="zh-CN" altLang="en-US" i="1" dirty="0">
                                    <a:latin typeface="Cambria Math" panose="02040503050406030204" pitchFamily="18" charset="0"/>
                                  </a:rPr>
                                  <m:t>𝑒𝑟</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𝑟</m:t>
                                    </m:r>
                                  </m:e>
                                  <m:sub>
                                    <m:r>
                                      <a:rPr lang="zh-CN" altLang="en-US" i="1" dirty="0">
                                        <a:latin typeface="Cambria Math" panose="02040503050406030204" pitchFamily="18" charset="0"/>
                                      </a:rPr>
                                      <m:t>𝑚</m:t>
                                    </m:r>
                                  </m:sub>
                                </m:sSub>
                              </m:e>
                            </m:d>
                          </m:num>
                          <m:den>
                            <m:r>
                              <a:rPr lang="zh-CN" altLang="en-US" i="1" dirty="0">
                                <a:latin typeface="Cambria Math" panose="02040503050406030204" pitchFamily="18" charset="0"/>
                              </a:rPr>
                              <m:t>𝑒𝑟</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𝑟</m:t>
                                </m:r>
                              </m:e>
                              <m:sub>
                                <m:r>
                                  <a:rPr lang="zh-CN" altLang="en-US" i="1" dirty="0">
                                    <a:latin typeface="Cambria Math" panose="02040503050406030204" pitchFamily="18" charset="0"/>
                                  </a:rPr>
                                  <m:t>𝑚</m:t>
                                </m:r>
                              </m:sub>
                            </m:sSub>
                          </m:den>
                        </m:f>
                      </m:e>
                    </m:func>
                    <m:r>
                      <a:rPr lang="zh-CN" altLang="en-US" i="1" dirty="0">
                        <a:latin typeface="Cambria Math" panose="02040503050406030204" pitchFamily="18" charset="0"/>
                      </a:rPr>
                      <m:t> </m:t>
                    </m:r>
                  </m:oMath>
                </a14:m>
                <a:endParaRPr lang="en-US" altLang="zh-CN" dirty="0"/>
              </a:p>
              <a:p>
                <a:pPr lvl="1">
                  <a:buFont typeface="Wingdings" panose="05000000000000000000" pitchFamily="2" charset="2"/>
                  <a:buChar char="Ø"/>
                </a:pPr>
                <a:r>
                  <a:rPr lang="zh-CN" altLang="en-US" dirty="0"/>
                  <a:t>更新训练样本数据的分布权重</a:t>
                </a:r>
                <a14:m>
                  <m:oMath xmlns:m="http://schemas.openxmlformats.org/officeDocument/2006/math">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𝐷</m:t>
                        </m:r>
                      </m:e>
                      <m:sub>
                        <m:r>
                          <a:rPr lang="zh-CN" altLang="en-US" i="1" dirty="0">
                            <a:latin typeface="Cambria Math" panose="02040503050406030204" pitchFamily="18" charset="0"/>
                          </a:rPr>
                          <m:t>𝑚</m:t>
                        </m:r>
                        <m:r>
                          <a:rPr lang="en-US" altLang="zh-CN" i="1" dirty="0">
                            <a:latin typeface="Cambria Math" panose="02040503050406030204" pitchFamily="18" charset="0"/>
                          </a:rPr>
                          <m:t>+</m:t>
                        </m:r>
                        <m:r>
                          <a:rPr lang="en-US" altLang="zh-CN" i="1" dirty="0">
                            <a:latin typeface="Cambria Math" panose="02040503050406030204" pitchFamily="18" charset="0"/>
                          </a:rPr>
                          <m:t>1</m:t>
                        </m:r>
                      </m:sub>
                    </m:sSub>
                  </m:oMath>
                </a14:m>
                <a:r>
                  <a:rPr lang="zh-CN" altLang="en-US" dirty="0"/>
                  <a:t>为</a:t>
                </a:r>
                <a14:m>
                  <m:oMath xmlns:m="http://schemas.openxmlformats.org/officeDocument/2006/math">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𝑤</m:t>
                        </m:r>
                      </m:e>
                      <m:sub>
                        <m:r>
                          <a:rPr lang="zh-CN" altLang="en-US" i="1" dirty="0">
                            <a:latin typeface="Cambria Math" panose="02040503050406030204" pitchFamily="18" charset="0"/>
                          </a:rPr>
                          <m:t>𝑚</m:t>
                        </m:r>
                        <m:r>
                          <a:rPr lang="en-US" altLang="zh-CN" i="1" dirty="0">
                            <a:latin typeface="Cambria Math" panose="02040503050406030204" pitchFamily="18" charset="0"/>
                          </a:rPr>
                          <m:t>+</m:t>
                        </m:r>
                        <m:r>
                          <a:rPr lang="en-US" altLang="zh-CN" i="1" dirty="0">
                            <a:latin typeface="Cambria Math" panose="02040503050406030204" pitchFamily="18" charset="0"/>
                          </a:rPr>
                          <m:t>1</m:t>
                        </m:r>
                        <m:r>
                          <a:rPr lang="en-US" altLang="zh-CN" i="1" dirty="0">
                            <a:latin typeface="Cambria Math" panose="02040503050406030204" pitchFamily="18" charset="0"/>
                          </a:rPr>
                          <m:t>,</m:t>
                        </m:r>
                        <m:r>
                          <a:rPr lang="zh-CN" altLang="en-US" i="1" dirty="0">
                            <a:latin typeface="Cambria Math" panose="02040503050406030204" pitchFamily="18" charset="0"/>
                          </a:rPr>
                          <m:t>𝑖</m:t>
                        </m:r>
                      </m:sub>
                    </m:sSub>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𝑤</m:t>
                            </m:r>
                          </m:e>
                          <m:sub>
                            <m:r>
                              <a:rPr lang="zh-CN" altLang="en-US" i="1" dirty="0">
                                <a:latin typeface="Cambria Math" panose="02040503050406030204" pitchFamily="18" charset="0"/>
                              </a:rPr>
                              <m:t>𝑚</m:t>
                            </m:r>
                            <m:r>
                              <a:rPr lang="en-US" altLang="zh-CN" i="1" dirty="0">
                                <a:latin typeface="Cambria Math" panose="02040503050406030204" pitchFamily="18" charset="0"/>
                              </a:rPr>
                              <m:t>,</m:t>
                            </m:r>
                            <m:r>
                              <a:rPr lang="zh-CN" altLang="en-US" i="1" dirty="0">
                                <a:latin typeface="Cambria Math" panose="02040503050406030204" pitchFamily="18" charset="0"/>
                              </a:rPr>
                              <m:t>𝑖</m:t>
                            </m:r>
                          </m:sub>
                        </m:sSub>
                      </m:num>
                      <m:den>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𝑍</m:t>
                            </m:r>
                          </m:e>
                          <m:sub>
                            <m:r>
                              <a:rPr lang="zh-CN" altLang="en-US" i="1" dirty="0">
                                <a:latin typeface="Cambria Math" panose="02040503050406030204" pitchFamily="18" charset="0"/>
                              </a:rPr>
                              <m:t>𝑚</m:t>
                            </m:r>
                          </m:sub>
                        </m:sSub>
                      </m:den>
                    </m:f>
                    <m:sSup>
                      <m:sSupPr>
                        <m:ctrlPr>
                          <a:rPr lang="en-US" altLang="zh-CN" i="1" dirty="0">
                            <a:latin typeface="Cambria Math" panose="02040503050406030204" pitchFamily="18" charset="0"/>
                          </a:rPr>
                        </m:ctrlPr>
                      </m:sSupPr>
                      <m:e>
                        <m:r>
                          <a:rPr lang="zh-CN" altLang="en-US" i="1" dirty="0">
                            <a:latin typeface="Cambria Math" panose="02040503050406030204" pitchFamily="18" charset="0"/>
                          </a:rPr>
                          <m:t>𝑒</m:t>
                        </m:r>
                      </m:e>
                      <m:sup>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𝛼</m:t>
                            </m:r>
                          </m:e>
                          <m:sub>
                            <m:r>
                              <a:rPr lang="zh-CN" altLang="en-US" i="1" dirty="0">
                                <a:latin typeface="Cambria Math" panose="02040503050406030204" pitchFamily="18" charset="0"/>
                              </a:rPr>
                              <m:t>𝑚</m:t>
                            </m:r>
                          </m:sub>
                        </m:sSub>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𝑦</m:t>
                            </m:r>
                          </m:e>
                          <m:sub>
                            <m:r>
                              <a:rPr lang="zh-CN" altLang="en-US" i="1" dirty="0">
                                <a:latin typeface="Cambria Math" panose="02040503050406030204" pitchFamily="18" charset="0"/>
                              </a:rPr>
                              <m:t>𝑖</m:t>
                            </m:r>
                          </m:sub>
                        </m:sSub>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𝐺</m:t>
                            </m:r>
                          </m:e>
                          <m:sub>
                            <m:r>
                              <a:rPr lang="zh-CN" altLang="en-US" i="1" dirty="0">
                                <a:latin typeface="Cambria Math" panose="02040503050406030204" pitchFamily="18" charset="0"/>
                              </a:rPr>
                              <m:t>𝑚</m:t>
                            </m:r>
                          </m:sub>
                        </m:sSub>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𝑥</m:t>
                                </m:r>
                              </m:e>
                              <m:sub>
                                <m:r>
                                  <a:rPr lang="zh-CN" altLang="en-US" i="1" dirty="0">
                                    <a:latin typeface="Cambria Math" panose="02040503050406030204" pitchFamily="18" charset="0"/>
                                  </a:rPr>
                                  <m:t>𝑖</m:t>
                                </m:r>
                              </m:sub>
                            </m:sSub>
                          </m:e>
                        </m:d>
                      </m:sup>
                    </m:sSup>
                  </m:oMath>
                </a14:m>
                <a:endParaRPr lang="en-US" altLang="zh-CN" dirty="0"/>
              </a:p>
              <a:p>
                <a:pPr lvl="2"/>
                <a:r>
                  <a:rPr lang="zh-CN" altLang="en-US" dirty="0"/>
                  <a:t>其中归一化因子</a:t>
                </a:r>
                <a14:m>
                  <m:oMath xmlns:m="http://schemas.openxmlformats.org/officeDocument/2006/math">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𝑍</m:t>
                        </m:r>
                      </m:e>
                      <m:sub>
                        <m:r>
                          <a:rPr lang="zh-CN" altLang="en-US" i="1" dirty="0">
                            <a:latin typeface="Cambria Math" panose="02040503050406030204" pitchFamily="18" charset="0"/>
                          </a:rPr>
                          <m:t>𝑚</m:t>
                        </m:r>
                      </m:sub>
                    </m:sSub>
                    <m:r>
                      <a:rPr lang="en-US" altLang="zh-CN" i="1" dirty="0">
                        <a:latin typeface="Cambria Math" panose="02040503050406030204" pitchFamily="18" charset="0"/>
                      </a:rPr>
                      <m:t>=</m:t>
                    </m:r>
                    <m:nary>
                      <m:naryPr>
                        <m:chr m:val="∑"/>
                        <m:ctrlPr>
                          <a:rPr lang="en-US" altLang="zh-CN" i="1" dirty="0">
                            <a:latin typeface="Cambria Math" panose="02040503050406030204" pitchFamily="18" charset="0"/>
                          </a:rPr>
                        </m:ctrlPr>
                      </m:naryPr>
                      <m:sub>
                        <m:r>
                          <a:rPr lang="zh-CN" altLang="en-US" i="1" dirty="0">
                            <a:latin typeface="Cambria Math" panose="02040503050406030204" pitchFamily="18" charset="0"/>
                          </a:rPr>
                          <m:t>𝑖</m:t>
                        </m:r>
                        <m:r>
                          <a:rPr lang="en-US" altLang="zh-CN" i="1" dirty="0">
                            <a:latin typeface="Cambria Math" panose="02040503050406030204" pitchFamily="18" charset="0"/>
                          </a:rPr>
                          <m:t>=</m:t>
                        </m:r>
                        <m:r>
                          <a:rPr lang="en-US" altLang="zh-CN" i="1" dirty="0">
                            <a:latin typeface="Cambria Math" panose="02040503050406030204" pitchFamily="18" charset="0"/>
                          </a:rPr>
                          <m:t>1</m:t>
                        </m:r>
                      </m:sub>
                      <m:sup>
                        <m:r>
                          <a:rPr lang="zh-CN" altLang="en-US" i="1" dirty="0">
                            <a:latin typeface="Cambria Math" panose="02040503050406030204" pitchFamily="18" charset="0"/>
                          </a:rPr>
                          <m:t>𝑁</m:t>
                        </m:r>
                      </m:sup>
                      <m:e>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𝑤</m:t>
                            </m:r>
                          </m:e>
                          <m:sub>
                            <m:r>
                              <a:rPr lang="zh-CN" altLang="en-US" i="1" dirty="0">
                                <a:latin typeface="Cambria Math" panose="02040503050406030204" pitchFamily="18" charset="0"/>
                              </a:rPr>
                              <m:t>𝑚</m:t>
                            </m:r>
                            <m:r>
                              <a:rPr lang="en-US" altLang="zh-CN" i="1" dirty="0">
                                <a:latin typeface="Cambria Math" panose="02040503050406030204" pitchFamily="18" charset="0"/>
                              </a:rPr>
                              <m:t>,</m:t>
                            </m:r>
                            <m:r>
                              <a:rPr lang="zh-CN" altLang="en-US" i="1" dirty="0">
                                <a:latin typeface="Cambria Math" panose="02040503050406030204" pitchFamily="18" charset="0"/>
                              </a:rPr>
                              <m:t>𝑖</m:t>
                            </m:r>
                          </m:sub>
                        </m:sSub>
                        <m:sSup>
                          <m:sSupPr>
                            <m:ctrlPr>
                              <a:rPr lang="en-US" altLang="zh-CN" i="1" dirty="0">
                                <a:latin typeface="Cambria Math" panose="02040503050406030204" pitchFamily="18" charset="0"/>
                              </a:rPr>
                            </m:ctrlPr>
                          </m:sSupPr>
                          <m:e>
                            <m:r>
                              <a:rPr lang="zh-CN" altLang="en-US" i="1" dirty="0">
                                <a:latin typeface="Cambria Math" panose="02040503050406030204" pitchFamily="18" charset="0"/>
                              </a:rPr>
                              <m:t>𝑒</m:t>
                            </m:r>
                          </m:e>
                          <m:sup>
                            <m:r>
                              <a:rPr lang="en-US" altLang="zh-CN" i="1" dirty="0">
                                <a:latin typeface="Cambria Math" panose="02040503050406030204" pitchFamily="18" charset="0"/>
                              </a:rPr>
                              <m:t>− </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𝛼</m:t>
                                </m:r>
                              </m:e>
                              <m:sub>
                                <m:r>
                                  <a:rPr lang="zh-CN" altLang="en-US" i="1" dirty="0">
                                    <a:latin typeface="Cambria Math" panose="02040503050406030204" pitchFamily="18" charset="0"/>
                                  </a:rPr>
                                  <m:t>𝑚</m:t>
                                </m:r>
                              </m:sub>
                            </m:sSub>
                            <m:r>
                              <a:rPr lang="en-US" altLang="zh-CN" i="1" dirty="0">
                                <a:latin typeface="Cambria Math" panose="02040503050406030204" pitchFamily="18" charset="0"/>
                              </a:rPr>
                              <m:t> </m:t>
                            </m:r>
                            <m:r>
                              <a:rPr lang="zh-CN" altLang="en-US" i="1" dirty="0">
                                <a:latin typeface="Cambria Math" panose="02040503050406030204" pitchFamily="18" charset="0"/>
                              </a:rPr>
                              <m:t> </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𝑦</m:t>
                                </m:r>
                              </m:e>
                              <m:sub>
                                <m:r>
                                  <a:rPr lang="zh-CN" altLang="en-US" i="1" dirty="0">
                                    <a:latin typeface="Cambria Math" panose="02040503050406030204" pitchFamily="18" charset="0"/>
                                  </a:rPr>
                                  <m:t>𝑖</m:t>
                                </m:r>
                              </m:sub>
                            </m:sSub>
                            <m:r>
                              <a:rPr lang="zh-CN" altLang="en-US" i="1" dirty="0">
                                <a:latin typeface="Cambria Math" panose="02040503050406030204" pitchFamily="18" charset="0"/>
                              </a:rPr>
                              <m:t> </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𝐺</m:t>
                                </m:r>
                              </m:e>
                              <m:sub>
                                <m:r>
                                  <a:rPr lang="zh-CN" altLang="en-US" i="1" dirty="0">
                                    <a:latin typeface="Cambria Math" panose="02040503050406030204" pitchFamily="18" charset="0"/>
                                  </a:rPr>
                                  <m:t>𝑚</m:t>
                                </m:r>
                              </m:sub>
                            </m:sSub>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𝑥</m:t>
                                    </m:r>
                                  </m:e>
                                  <m:sub>
                                    <m:r>
                                      <a:rPr lang="zh-CN" altLang="en-US" i="1" dirty="0">
                                        <a:latin typeface="Cambria Math" panose="02040503050406030204" pitchFamily="18" charset="0"/>
                                      </a:rPr>
                                      <m:t>𝑖</m:t>
                                    </m:r>
                                  </m:sub>
                                </m:sSub>
                              </m:e>
                            </m:d>
                          </m:sup>
                        </m:sSup>
                      </m:e>
                    </m:nary>
                  </m:oMath>
                </a14:m>
                <a:r>
                  <a:rPr lang="zh-CN" altLang="en-US" dirty="0"/>
                  <a:t>使得</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𝐷</m:t>
                        </m:r>
                      </m:e>
                      <m:sub>
                        <m:r>
                          <a:rPr lang="zh-CN" altLang="en-US" i="1" dirty="0">
                            <a:latin typeface="Cambria Math" panose="02040503050406030204" pitchFamily="18" charset="0"/>
                          </a:rPr>
                          <m:t>𝑚</m:t>
                        </m:r>
                        <m:r>
                          <a:rPr lang="en-US" altLang="zh-CN" i="1" dirty="0">
                            <a:latin typeface="Cambria Math" panose="02040503050406030204" pitchFamily="18" charset="0"/>
                          </a:rPr>
                          <m:t>+</m:t>
                        </m:r>
                        <m:r>
                          <a:rPr lang="en-US" altLang="zh-CN" i="1" dirty="0">
                            <a:latin typeface="Cambria Math" panose="02040503050406030204" pitchFamily="18" charset="0"/>
                          </a:rPr>
                          <m:t>1</m:t>
                        </m:r>
                      </m:sub>
                    </m:sSub>
                  </m:oMath>
                </a14:m>
                <a:r>
                  <a:rPr lang="zh-CN" altLang="en-US" dirty="0"/>
                  <a:t>为概率分布</a:t>
                </a:r>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7"/>
                </a:stretch>
              </a:blipFill>
            </p:spPr>
            <p:txBody>
              <a:bodyPr/>
              <a:lstStyle/>
              <a:p>
                <a:r>
                  <a:rPr lang="zh-CN" altLang="en-US">
                    <a:noFill/>
                  </a:rPr>
                  <a:t> </a:t>
                </a:r>
              </a:p>
            </p:txBody>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altLang="zh-CN" dirty="0"/>
              <a:t>Ada Boosting</a:t>
            </a:r>
            <a:r>
              <a:rPr lang="zh-CN" altLang="en-GB" dirty="0"/>
              <a:t>：</a:t>
            </a:r>
            <a:r>
              <a:rPr lang="zh-CN" altLang="en-US" dirty="0"/>
              <a:t>算法描述</a:t>
            </a:r>
            <a:r>
              <a:rPr lang="en-US" altLang="zh-CN" dirty="0"/>
              <a:t>---</a:t>
            </a:r>
            <a:r>
              <a:rPr lang="zh-CN" altLang="en-US" dirty="0"/>
              <a:t>弱分类器组合成强分类器</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a:t>以线性加权形式来组合弱分类器</a:t>
                </a:r>
                <a14:m>
                  <m:oMath xmlns:m="http://schemas.openxmlformats.org/officeDocument/2006/math">
                    <m:r>
                      <a:rPr lang="zh-CN" altLang="en-US" i="1" dirty="0" smtClean="0">
                        <a:latin typeface="Cambria Math" panose="02040503050406030204" pitchFamily="18" charset="0"/>
                      </a:rPr>
                      <m:t>𝑓</m:t>
                    </m:r>
                    <m:r>
                      <a:rPr lang="en-US" altLang="zh-CN" i="1" dirty="0">
                        <a:latin typeface="Cambria Math" panose="02040503050406030204" pitchFamily="18" charset="0"/>
                      </a:rPr>
                      <m:t>(</m:t>
                    </m:r>
                    <m:r>
                      <a:rPr lang="zh-CN" altLang="en-US" i="1" dirty="0">
                        <a:latin typeface="Cambria Math" panose="02040503050406030204" pitchFamily="18" charset="0"/>
                      </a:rPr>
                      <m:t>𝑥</m:t>
                    </m:r>
                    <m:r>
                      <a:rPr lang="en-US" altLang="zh-CN" i="1" dirty="0">
                        <a:latin typeface="Cambria Math" panose="02040503050406030204" pitchFamily="18" charset="0"/>
                      </a:rPr>
                      <m:t>)</m:t>
                    </m:r>
                  </m:oMath>
                </a14:m>
                <a:endParaRPr lang="en-US" altLang="zh-CN" dirty="0"/>
              </a:p>
              <a:p>
                <a:pPr marL="0" indent="0">
                  <a:buNone/>
                </a:pPr>
                <a14:m>
                  <m:oMathPara xmlns:m="http://schemas.openxmlformats.org/officeDocument/2006/math">
                    <m:oMathParaPr>
                      <m:jc m:val="centerGroup"/>
                    </m:oMathParaPr>
                    <m:oMath xmlns:m="http://schemas.openxmlformats.org/officeDocument/2006/math">
                      <m:r>
                        <a:rPr lang="zh-CN" altLang="en-US" i="1" dirty="0" smtClean="0">
                          <a:latin typeface="Cambria Math" panose="02040503050406030204" pitchFamily="18" charset="0"/>
                        </a:rPr>
                        <m:t>𝑓</m:t>
                      </m:r>
                      <m:r>
                        <a:rPr lang="en-US" altLang="zh-CN" i="1" dirty="0">
                          <a:latin typeface="Cambria Math" panose="02040503050406030204" pitchFamily="18" charset="0"/>
                        </a:rPr>
                        <m:t>(</m:t>
                      </m:r>
                      <m:r>
                        <a:rPr lang="zh-CN" altLang="en-US" i="1" dirty="0">
                          <a:latin typeface="Cambria Math" panose="02040503050406030204" pitchFamily="18" charset="0"/>
                        </a:rPr>
                        <m:t>𝑥</m:t>
                      </m:r>
                      <m:r>
                        <a:rPr lang="en-US" altLang="zh-CN" i="1" dirty="0">
                          <a:latin typeface="Cambria Math" panose="02040503050406030204" pitchFamily="18" charset="0"/>
                        </a:rPr>
                        <m:t>)=</m:t>
                      </m:r>
                      <m:nary>
                        <m:naryPr>
                          <m:chr m:val="∑"/>
                          <m:ctrlPr>
                            <a:rPr lang="en-US" altLang="zh-CN" i="1" dirty="0">
                              <a:latin typeface="Cambria Math" panose="02040503050406030204" pitchFamily="18" charset="0"/>
                            </a:rPr>
                          </m:ctrlPr>
                        </m:naryPr>
                        <m:sub>
                          <m:r>
                            <a:rPr lang="zh-CN" altLang="en-US" i="1" dirty="0">
                              <a:latin typeface="Cambria Math" panose="02040503050406030204" pitchFamily="18" charset="0"/>
                            </a:rPr>
                            <m:t>𝑖</m:t>
                          </m:r>
                          <m:r>
                            <a:rPr lang="en-US" altLang="zh-CN" i="1" dirty="0">
                              <a:latin typeface="Cambria Math" panose="02040503050406030204" pitchFamily="18" charset="0"/>
                            </a:rPr>
                            <m:t>=</m:t>
                          </m:r>
                          <m:r>
                            <a:rPr lang="en-US" altLang="zh-CN" i="1" dirty="0">
                              <a:latin typeface="Cambria Math" panose="02040503050406030204" pitchFamily="18" charset="0"/>
                            </a:rPr>
                            <m:t>1</m:t>
                          </m:r>
                        </m:sub>
                        <m:sup>
                          <m:r>
                            <a:rPr lang="zh-CN" altLang="en-US" i="1" dirty="0">
                              <a:latin typeface="Cambria Math" panose="02040503050406030204" pitchFamily="18" charset="0"/>
                            </a:rPr>
                            <m:t>𝑀</m:t>
                          </m:r>
                        </m:sup>
                        <m:e>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𝛼</m:t>
                              </m:r>
                            </m:e>
                            <m:sub>
                              <m:r>
                                <a:rPr lang="zh-CN" altLang="en-US" i="1" dirty="0">
                                  <a:latin typeface="Cambria Math" panose="02040503050406030204" pitchFamily="18" charset="0"/>
                                </a:rPr>
                                <m:t>𝑚</m:t>
                              </m:r>
                            </m:sub>
                          </m:sSub>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𝐺</m:t>
                              </m:r>
                            </m:e>
                            <m:sub>
                              <m:r>
                                <a:rPr lang="zh-CN" altLang="en-US" i="1" dirty="0">
                                  <a:latin typeface="Cambria Math" panose="02040503050406030204" pitchFamily="18" charset="0"/>
                                </a:rPr>
                                <m:t>𝑚</m:t>
                              </m:r>
                            </m:sub>
                          </m:sSub>
                          <m:r>
                            <a:rPr lang="zh-CN" altLang="en-US" i="1" dirty="0">
                              <a:latin typeface="Cambria Math" panose="02040503050406030204" pitchFamily="18" charset="0"/>
                            </a:rPr>
                            <m:t>(</m:t>
                          </m:r>
                          <m:r>
                            <a:rPr lang="zh-CN" altLang="en-US" i="1" dirty="0">
                              <a:latin typeface="Cambria Math" panose="02040503050406030204" pitchFamily="18" charset="0"/>
                            </a:rPr>
                            <m:t>𝑥</m:t>
                          </m:r>
                          <m:r>
                            <a:rPr lang="en-US" altLang="zh-CN" i="1" dirty="0">
                              <a:latin typeface="Cambria Math" panose="02040503050406030204" pitchFamily="18" charset="0"/>
                            </a:rPr>
                            <m:t>)</m:t>
                          </m:r>
                        </m:e>
                      </m:nary>
                    </m:oMath>
                  </m:oMathPara>
                </a14:m>
                <a:endParaRPr lang="en-US" altLang="zh-CN" dirty="0"/>
              </a:p>
              <a:p>
                <a:r>
                  <a:rPr lang="zh-CN" altLang="en-US" dirty="0"/>
                  <a:t>得到强分类器𝐺</a:t>
                </a:r>
                <a:r>
                  <a:rPr lang="en-US" altLang="zh-CN" dirty="0"/>
                  <a:t>(</a:t>
                </a:r>
                <a:r>
                  <a:rPr lang="zh-CN" altLang="en-US" dirty="0"/>
                  <a:t>𝑥</a:t>
                </a:r>
                <a:r>
                  <a:rPr lang="en-US" altLang="zh-CN" dirty="0"/>
                  <a:t>)</a:t>
                </a:r>
                <a:endParaRPr lang="en-US" altLang="zh-CN" dirty="0"/>
              </a:p>
              <a:p>
                <a:pPr marL="0" indent="0" algn="ctr">
                  <a:buNone/>
                </a:pPr>
                <a14:m>
                  <m:oMath xmlns:m="http://schemas.openxmlformats.org/officeDocument/2006/math">
                    <m:r>
                      <a:rPr lang="zh-CN" altLang="en-US" i="1" dirty="0" smtClean="0">
                        <a:latin typeface="Cambria Math" panose="02040503050406030204" pitchFamily="18" charset="0"/>
                      </a:rPr>
                      <m:t>𝐺</m:t>
                    </m:r>
                    <m:r>
                      <a:rPr lang="en-US" altLang="zh-CN" i="1" dirty="0">
                        <a:latin typeface="Cambria Math" panose="02040503050406030204" pitchFamily="18" charset="0"/>
                      </a:rPr>
                      <m:t>(</m:t>
                    </m:r>
                    <m:r>
                      <a:rPr lang="zh-CN" altLang="en-US" i="1" dirty="0">
                        <a:latin typeface="Cambria Math" panose="02040503050406030204" pitchFamily="18" charset="0"/>
                      </a:rPr>
                      <m:t>𝑥</m:t>
                    </m:r>
                    <m:r>
                      <a:rPr lang="en-US" altLang="zh-CN" i="1" dirty="0">
                        <a:latin typeface="Cambria Math" panose="02040503050406030204" pitchFamily="18" charset="0"/>
                      </a:rPr>
                      <m:t>)=</m:t>
                    </m:r>
                    <m:r>
                      <a:rPr lang="zh-CN" altLang="en-US" i="1" dirty="0">
                        <a:latin typeface="Cambria Math" panose="02040503050406030204" pitchFamily="18" charset="0"/>
                      </a:rPr>
                      <m:t>𝑠𝑖𝑔𝑛</m:t>
                    </m:r>
                    <m:d>
                      <m:dPr>
                        <m:ctrlPr>
                          <a:rPr lang="en-US" altLang="zh-CN" i="1" dirty="0">
                            <a:latin typeface="Cambria Math" panose="02040503050406030204" pitchFamily="18" charset="0"/>
                          </a:rPr>
                        </m:ctrlPr>
                      </m:dPr>
                      <m:e>
                        <m:r>
                          <a:rPr lang="zh-CN" altLang="en-US" i="1" dirty="0">
                            <a:latin typeface="Cambria Math" panose="02040503050406030204" pitchFamily="18" charset="0"/>
                          </a:rPr>
                          <m:t>𝑓</m:t>
                        </m:r>
                        <m:d>
                          <m:dPr>
                            <m:ctrlPr>
                              <a:rPr lang="en-US" altLang="zh-CN" i="1" dirty="0">
                                <a:latin typeface="Cambria Math" panose="02040503050406030204" pitchFamily="18" charset="0"/>
                              </a:rPr>
                            </m:ctrlPr>
                          </m:dPr>
                          <m:e>
                            <m:r>
                              <a:rPr lang="zh-CN" altLang="en-US" i="1" dirty="0">
                                <a:latin typeface="Cambria Math" panose="02040503050406030204" pitchFamily="18" charset="0"/>
                              </a:rPr>
                              <m:t>𝑥</m:t>
                            </m:r>
                          </m:e>
                        </m:d>
                      </m:e>
                    </m:d>
                    <m:r>
                      <a:rPr lang="en-US" altLang="zh-CN" i="1" dirty="0">
                        <a:latin typeface="Cambria Math" panose="02040503050406030204" pitchFamily="18" charset="0"/>
                      </a:rPr>
                      <m:t>=</m:t>
                    </m:r>
                    <m:r>
                      <a:rPr lang="zh-CN" altLang="en-US" i="1" dirty="0">
                        <a:latin typeface="Cambria Math" panose="02040503050406030204" pitchFamily="18" charset="0"/>
                      </a:rPr>
                      <m:t>𝑠𝑖𝑔𝑛</m:t>
                    </m:r>
                    <m:d>
                      <m:dPr>
                        <m:ctrlPr>
                          <a:rPr lang="en-US" altLang="zh-CN" i="1" dirty="0">
                            <a:latin typeface="Cambria Math" panose="02040503050406030204" pitchFamily="18" charset="0"/>
                          </a:rPr>
                        </m:ctrlPr>
                      </m:dPr>
                      <m:e>
                        <m:nary>
                          <m:naryPr>
                            <m:chr m:val="∑"/>
                            <m:ctrlPr>
                              <a:rPr lang="en-US" altLang="zh-CN" i="1" dirty="0">
                                <a:latin typeface="Cambria Math" panose="02040503050406030204" pitchFamily="18" charset="0"/>
                              </a:rPr>
                            </m:ctrlPr>
                          </m:naryPr>
                          <m:sub>
                            <m:r>
                              <a:rPr lang="zh-CN" altLang="en-US" i="1" dirty="0">
                                <a:latin typeface="Cambria Math" panose="02040503050406030204" pitchFamily="18" charset="0"/>
                              </a:rPr>
                              <m:t>𝑖</m:t>
                            </m:r>
                            <m:r>
                              <a:rPr lang="en-US" altLang="zh-CN" i="1" dirty="0">
                                <a:latin typeface="Cambria Math" panose="02040503050406030204" pitchFamily="18" charset="0"/>
                              </a:rPr>
                              <m:t>=</m:t>
                            </m:r>
                            <m:r>
                              <a:rPr lang="en-US" altLang="zh-CN" i="1" dirty="0">
                                <a:latin typeface="Cambria Math" panose="02040503050406030204" pitchFamily="18" charset="0"/>
                              </a:rPr>
                              <m:t>1</m:t>
                            </m:r>
                          </m:sub>
                          <m:sup>
                            <m:r>
                              <a:rPr lang="zh-CN" altLang="en-US" i="1" dirty="0">
                                <a:latin typeface="Cambria Math" panose="02040503050406030204" pitchFamily="18" charset="0"/>
                              </a:rPr>
                              <m:t>𝑀</m:t>
                            </m:r>
                          </m:sup>
                          <m:e>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𝛼</m:t>
                                </m:r>
                              </m:e>
                              <m:sub>
                                <m:r>
                                  <a:rPr lang="zh-CN" altLang="en-US" i="1" dirty="0">
                                    <a:latin typeface="Cambria Math" panose="02040503050406030204" pitchFamily="18" charset="0"/>
                                  </a:rPr>
                                  <m:t>𝑚</m:t>
                                </m:r>
                              </m:sub>
                            </m:sSub>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𝐺</m:t>
                                </m:r>
                              </m:e>
                              <m:sub>
                                <m:r>
                                  <a:rPr lang="zh-CN" altLang="en-US" i="1" dirty="0">
                                    <a:latin typeface="Cambria Math" panose="02040503050406030204" pitchFamily="18" charset="0"/>
                                  </a:rPr>
                                  <m:t>𝑚</m:t>
                                </m:r>
                              </m:sub>
                            </m:sSub>
                            <m:d>
                              <m:dPr>
                                <m:ctrlPr>
                                  <a:rPr lang="zh-CN" altLang="en-US" i="1" dirty="0">
                                    <a:latin typeface="Cambria Math" panose="02040503050406030204" pitchFamily="18" charset="0"/>
                                  </a:rPr>
                                </m:ctrlPr>
                              </m:dPr>
                              <m:e>
                                <m:r>
                                  <a:rPr lang="zh-CN" altLang="en-US" i="1" dirty="0">
                                    <a:latin typeface="Cambria Math" panose="02040503050406030204" pitchFamily="18" charset="0"/>
                                  </a:rPr>
                                  <m:t>𝑥</m:t>
                                </m:r>
                              </m:e>
                            </m:d>
                          </m:e>
                        </m:nary>
                      </m:e>
                    </m:d>
                  </m:oMath>
                </a14:m>
                <a:r>
                  <a:rPr lang="zh-CN" altLang="en-US" dirty="0"/>
                  <a:t> </a:t>
                </a:r>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7"/>
                </a:stretch>
              </a:blipFill>
            </p:spPr>
            <p:txBody>
              <a:bodyPr/>
              <a:lstStyle/>
              <a:p>
                <a:r>
                  <a:rPr lang="zh-CN" altLang="en-US">
                    <a:noFill/>
                  </a:rPr>
                  <a:t> </a:t>
                </a:r>
              </a:p>
            </p:txBody>
          </p:sp>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7"/>
          <p:cNvSpPr txBox="1"/>
          <p:nvPr>
            <p:custDataLst>
              <p:tags r:id="rId1"/>
            </p:custDataLst>
          </p:nvPr>
        </p:nvSpPr>
        <p:spPr>
          <a:xfrm>
            <a:off x="4381500" y="752158"/>
            <a:ext cx="3416141" cy="1591310"/>
          </a:xfrm>
          <a:prstGeom prst="rect">
            <a:avLst/>
          </a:prstGeom>
          <a:noFill/>
          <a:ln w="12700">
            <a:noFill/>
          </a:ln>
        </p:spPr>
        <p:txBody>
          <a:bodyPr wrap="square" rtlCol="0" anchor="ctr">
            <a:sp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2. 在决策树建立过程中,使用一个属性对某个节点对应的数据集合进行划分后,结果具有高信息熵(high entropy),对于结果的描述,最贴切的是(   )</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9" name="文本框 8"/>
          <p:cNvSpPr txBox="1"/>
          <p:nvPr>
            <p:custDataLst>
              <p:tags r:id="rId2"/>
            </p:custDataLst>
          </p:nvPr>
        </p:nvSpPr>
        <p:spPr>
          <a:xfrm>
            <a:off x="4810125" y="2911793"/>
            <a:ext cx="2117725" cy="391160"/>
          </a:xfrm>
          <a:prstGeom prst="rect">
            <a:avLst/>
          </a:prstGeom>
          <a:noFill/>
          <a:ln w="12700">
            <a:noFill/>
          </a:ln>
        </p:spPr>
        <p:txBody>
          <a:bodyPr wrap="square" rtlCol="0" anchor="ctr">
            <a:sp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纯度高</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10" name="椭圆 9"/>
          <p:cNvSpPr>
            <a:spLocks noChangeAspect="1"/>
          </p:cNvSpPr>
          <p:nvPr>
            <p:custDataLst>
              <p:tags r:id="rId3"/>
            </p:custDataLst>
          </p:nvPr>
        </p:nvSpPr>
        <p:spPr>
          <a:xfrm>
            <a:off x="4357211" y="2901315"/>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A</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1" name="文本框 10"/>
          <p:cNvSpPr txBox="1"/>
          <p:nvPr>
            <p:custDataLst>
              <p:tags r:id="rId4"/>
            </p:custDataLst>
          </p:nvPr>
        </p:nvSpPr>
        <p:spPr>
          <a:xfrm>
            <a:off x="4810125" y="3597593"/>
            <a:ext cx="1615440" cy="391160"/>
          </a:xfrm>
          <a:prstGeom prst="rect">
            <a:avLst/>
          </a:prstGeom>
          <a:noFill/>
          <a:ln w="12700">
            <a:noFill/>
          </a:ln>
        </p:spPr>
        <p:txBody>
          <a:bodyPr wrap="square" rtlCol="0" anchor="ctr">
            <a:sp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纯度低</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12" name="椭圆 11"/>
          <p:cNvSpPr>
            <a:spLocks noChangeAspect="1"/>
          </p:cNvSpPr>
          <p:nvPr>
            <p:custDataLst>
              <p:tags r:id="rId5"/>
            </p:custDataLst>
          </p:nvPr>
        </p:nvSpPr>
        <p:spPr>
          <a:xfrm>
            <a:off x="4357211" y="3587115"/>
            <a:ext cx="411480" cy="41148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B</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3" name="文本框 12"/>
          <p:cNvSpPr txBox="1"/>
          <p:nvPr>
            <p:custDataLst>
              <p:tags r:id="rId6"/>
            </p:custDataLst>
          </p:nvPr>
        </p:nvSpPr>
        <p:spPr>
          <a:xfrm>
            <a:off x="4810125" y="4283393"/>
            <a:ext cx="1271270" cy="391160"/>
          </a:xfrm>
          <a:prstGeom prst="rect">
            <a:avLst/>
          </a:prstGeom>
          <a:noFill/>
          <a:ln w="12700">
            <a:noFill/>
          </a:ln>
        </p:spPr>
        <p:txBody>
          <a:bodyPr wrap="square" rtlCol="0" anchor="ctr">
            <a:sp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有用</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14" name="椭圆 13"/>
          <p:cNvSpPr>
            <a:spLocks noChangeAspect="1"/>
          </p:cNvSpPr>
          <p:nvPr>
            <p:custDataLst>
              <p:tags r:id="rId7"/>
            </p:custDataLst>
          </p:nvPr>
        </p:nvSpPr>
        <p:spPr>
          <a:xfrm>
            <a:off x="4357211" y="4272915"/>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C</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5" name="文本框 14"/>
          <p:cNvSpPr txBox="1"/>
          <p:nvPr>
            <p:custDataLst>
              <p:tags r:id="rId8"/>
            </p:custDataLst>
          </p:nvPr>
        </p:nvSpPr>
        <p:spPr>
          <a:xfrm>
            <a:off x="4810125" y="4969193"/>
            <a:ext cx="1431290" cy="391160"/>
          </a:xfrm>
          <a:prstGeom prst="rect">
            <a:avLst/>
          </a:prstGeom>
          <a:noFill/>
          <a:ln w="12700">
            <a:noFill/>
          </a:ln>
        </p:spPr>
        <p:txBody>
          <a:bodyPr wrap="square" rtlCol="0" anchor="ctr">
            <a:sp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无用</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16" name="椭圆 15"/>
          <p:cNvSpPr>
            <a:spLocks noChangeAspect="1"/>
          </p:cNvSpPr>
          <p:nvPr>
            <p:custDataLst>
              <p:tags r:id="rId9"/>
            </p:custDataLst>
          </p:nvPr>
        </p:nvSpPr>
        <p:spPr>
          <a:xfrm>
            <a:off x="4357211" y="495919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D</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7" name="文本框 16"/>
          <p:cNvSpPr txBox="1"/>
          <p:nvPr>
            <p:custDataLst>
              <p:tags r:id="rId10"/>
            </p:custDataLst>
          </p:nvPr>
        </p:nvSpPr>
        <p:spPr>
          <a:xfrm>
            <a:off x="4810125" y="5654993"/>
            <a:ext cx="2769235" cy="391160"/>
          </a:xfrm>
          <a:prstGeom prst="rect">
            <a:avLst/>
          </a:prstGeom>
          <a:noFill/>
          <a:ln w="12700">
            <a:noFill/>
          </a:ln>
        </p:spPr>
        <p:txBody>
          <a:bodyPr wrap="square" rtlCol="0" anchor="ctr">
            <a:sp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以上描述都不贴切</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18" name="椭圆 17"/>
          <p:cNvSpPr>
            <a:spLocks noChangeAspect="1"/>
          </p:cNvSpPr>
          <p:nvPr>
            <p:custDataLst>
              <p:tags r:id="rId11"/>
            </p:custDataLst>
          </p:nvPr>
        </p:nvSpPr>
        <p:spPr>
          <a:xfrm>
            <a:off x="4357211" y="564499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E</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9" name="圆角矩形 18"/>
          <p:cNvSpPr/>
          <p:nvPr>
            <p:custDataLst>
              <p:tags r:id="rId12"/>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pitchFamily="34" charset="-122"/>
                <a:ea typeface="微软雅黑" panose="020B0503020204020204" pitchFamily="34" charset="-122"/>
              </a:rPr>
              <a:t>提交</a:t>
            </a:r>
            <a:endParaRPr lang="zh-CN" altLang="en-US" sz="1600">
              <a:solidFill>
                <a:srgbClr val="FFFFFF"/>
              </a:solidFill>
              <a:latin typeface="微软雅黑" panose="020B0503020204020204" pitchFamily="34" charset="-122"/>
              <a:ea typeface="微软雅黑" panose="020B0503020204020204" pitchFamily="34" charset="-122"/>
            </a:endParaRPr>
          </a:p>
        </p:txBody>
      </p:sp>
      <p:grpSp>
        <p:nvGrpSpPr>
          <p:cNvPr id="7" name="组合 6"/>
          <p:cNvGrpSpPr/>
          <p:nvPr>
            <p:custDataLst>
              <p:tags r:id="rId13"/>
            </p:custDataLst>
          </p:nvPr>
        </p:nvGrpSpPr>
        <p:grpSpPr>
          <a:xfrm>
            <a:off x="0" y="0"/>
            <a:ext cx="4286250" cy="490061"/>
            <a:chOff x="-8300" y="0"/>
            <a:chExt cx="9000" cy="1029"/>
          </a:xfrm>
        </p:grpSpPr>
        <p:sp>
          <p:nvSpPr>
            <p:cNvPr id="3" name="TitleBackground"/>
            <p:cNvSpPr/>
            <p:nvPr>
              <p:custDataLst>
                <p:tags r:id="rId14"/>
              </p:custDataLst>
            </p:nvPr>
          </p:nvSpPr>
          <p:spPr>
            <a:xfrm>
              <a:off x="-8300" y="0"/>
              <a:ext cx="90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 name="ColorBlock"/>
            <p:cNvSpPr/>
            <p:nvPr>
              <p:custDataLst>
                <p:tags r:id="rId15"/>
              </p:custDataLst>
            </p:nvPr>
          </p:nvSpPr>
          <p:spPr>
            <a:xfrm>
              <a:off x="-830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 name="TypeText"/>
            <p:cNvSpPr txBox="1"/>
            <p:nvPr>
              <p:custDataLst>
                <p:tags r:id="rId16"/>
              </p:custDataLst>
            </p:nvPr>
          </p:nvSpPr>
          <p:spPr>
            <a:xfrm>
              <a:off x="-7767" y="0"/>
              <a:ext cx="3000" cy="1000"/>
            </a:xfrm>
            <a:prstGeom prst="rect">
              <a:avLst/>
            </a:prstGeom>
            <a:noFill/>
          </p:spPr>
          <p:txBody>
            <a:bodyPr wrap="none" rtlCol="0" anchor="ctr" anchorCtr="0">
              <a:no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单选题</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6" name="TipText"/>
            <p:cNvSpPr txBox="1"/>
            <p:nvPr>
              <p:custDataLst>
                <p:tags r:id="rId17"/>
              </p:custDataLst>
            </p:nvPr>
          </p:nvSpPr>
          <p:spPr>
            <a:xfrm>
              <a:off x="-5823" y="229"/>
              <a:ext cx="3600" cy="800"/>
            </a:xfrm>
            <a:prstGeom prst="rect">
              <a:avLst/>
            </a:prstGeom>
            <a:noFill/>
          </p:spPr>
          <p:txBody>
            <a:bodyPr wrap="none" rtlCol="0" anchor="ctr" anchorCtr="0">
              <a:noAutofit/>
            </a:bodyPr>
            <a:p>
              <a:pPr lvl="0" algn="l">
                <a:buNone/>
              </a:pPr>
              <a:r>
                <a:rPr lang="zh-CN" altLang="en-US" sz="1500">
                  <a:solidFill>
                    <a:srgbClr val="808080"/>
                  </a:solidFill>
                  <a:latin typeface="微软雅黑" panose="020B0503020204020204" pitchFamily="34" charset="-122"/>
                  <a:ea typeface="微软雅黑" panose="020B0503020204020204" pitchFamily="34" charset="-122"/>
                  <a:cs typeface="微软雅黑" panose="020B0503020204020204" pitchFamily="34" charset="-122"/>
                </a:rPr>
                <a:t>1分</a:t>
              </a:r>
              <a:endParaRPr lang="zh-CN" altLang="en-US" sz="1500">
                <a:solidFill>
                  <a:srgbClr val="80808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20" name="图片 19" descr="tmp257B"/>
          <p:cNvPicPr>
            <a:picLocks noChangeAspect="1"/>
          </p:cNvPicPr>
          <p:nvPr>
            <p:custDataLst>
              <p:tags r:id="rId18"/>
            </p:custDataLst>
          </p:nvPr>
        </p:nvPicPr>
        <p:blipFill>
          <a:blip r:embed="rId19"/>
          <a:stretch>
            <a:fillRect/>
          </a:stretch>
        </p:blipFill>
        <p:spPr>
          <a:xfrm>
            <a:off x="10642600" y="63500"/>
            <a:ext cx="1422400" cy="508000"/>
          </a:xfrm>
          <a:prstGeom prst="rect">
            <a:avLst/>
          </a:prstGeom>
        </p:spPr>
      </p:pic>
    </p:spTree>
    <p:custDataLst>
      <p:tags r:id="rId20"/>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Ada Boosting</a:t>
            </a:r>
            <a:r>
              <a:rPr lang="zh-CN" altLang="en-US" dirty="0"/>
              <a:t>：算法解释</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a:t>第</a:t>
                </a:r>
                <a14:m>
                  <m:oMath xmlns:m="http://schemas.openxmlformats.org/officeDocument/2006/math">
                    <m:r>
                      <a:rPr lang="zh-CN" altLang="en-US" i="1" dirty="0" smtClean="0">
                        <a:latin typeface="Cambria Math" panose="02040503050406030204" pitchFamily="18" charset="0"/>
                      </a:rPr>
                      <m:t>𝒎</m:t>
                    </m:r>
                  </m:oMath>
                </a14:m>
                <a:r>
                  <a:rPr lang="zh-CN" altLang="en-US" dirty="0"/>
                  <a:t>个弱分类器</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𝑮</m:t>
                        </m:r>
                      </m:e>
                      <m:sub>
                        <m:r>
                          <a:rPr lang="zh-CN" altLang="en-US" i="1" dirty="0">
                            <a:latin typeface="Cambria Math" panose="02040503050406030204" pitchFamily="18" charset="0"/>
                          </a:rPr>
                          <m:t>𝒎</m:t>
                        </m:r>
                      </m:sub>
                    </m:sSub>
                    <m:r>
                      <a:rPr lang="en-US" altLang="zh-CN" i="1" dirty="0">
                        <a:latin typeface="Cambria Math" panose="02040503050406030204" pitchFamily="18" charset="0"/>
                      </a:rPr>
                      <m:t>(</m:t>
                    </m:r>
                    <m:r>
                      <a:rPr lang="zh-CN" altLang="en-US" i="1" dirty="0">
                        <a:latin typeface="Cambria Math" panose="02040503050406030204" pitchFamily="18" charset="0"/>
                      </a:rPr>
                      <m:t>𝒙</m:t>
                    </m:r>
                    <m:r>
                      <a:rPr lang="en-US" altLang="zh-CN" i="1" dirty="0">
                        <a:latin typeface="Cambria Math" panose="02040503050406030204" pitchFamily="18" charset="0"/>
                      </a:rPr>
                      <m:t>)</m:t>
                    </m:r>
                  </m:oMath>
                </a14:m>
                <a:r>
                  <a:rPr lang="zh-CN" altLang="en-US" dirty="0"/>
                  <a:t>在训练数据集上产生的分类误差</a:t>
                </a:r>
                <a:endParaRPr lang="zh-CN" altLang="en-US" dirty="0"/>
              </a:p>
              <a:p>
                <a:pPr lvl="1"/>
                <a:r>
                  <a:rPr lang="zh-CN" altLang="en-US" dirty="0"/>
                  <a:t>该误差为被错误分类的样本所具有权重的累加</a:t>
                </a:r>
                <a:endParaRPr lang="zh-CN" altLang="en-US" dirty="0"/>
              </a:p>
              <a:p>
                <a:pPr marL="0" indent="0">
                  <a:buNone/>
                </a:pPr>
                <a14:m>
                  <m:oMathPara xmlns:m="http://schemas.openxmlformats.org/officeDocument/2006/math">
                    <m:oMathParaPr>
                      <m:jc m:val="centerGroup"/>
                    </m:oMathParaPr>
                    <m:oMath xmlns:m="http://schemas.openxmlformats.org/officeDocument/2006/math">
                      <m:r>
                        <a:rPr lang="zh-CN" altLang="en-US" i="1" dirty="0">
                          <a:latin typeface="Cambria Math" panose="02040503050406030204" pitchFamily="18" charset="0"/>
                        </a:rPr>
                        <m:t>𝑒𝑟</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𝑟</m:t>
                          </m:r>
                        </m:e>
                        <m:sub>
                          <m:r>
                            <a:rPr lang="zh-CN" altLang="en-US" i="1" dirty="0">
                              <a:latin typeface="Cambria Math" panose="02040503050406030204" pitchFamily="18" charset="0"/>
                            </a:rPr>
                            <m:t>𝑚</m:t>
                          </m:r>
                        </m:sub>
                      </m:sSub>
                      <m:r>
                        <a:rPr lang="en-US" altLang="zh-CN" i="1" dirty="0">
                          <a:latin typeface="Cambria Math" panose="02040503050406030204" pitchFamily="18" charset="0"/>
                        </a:rPr>
                        <m:t>=</m:t>
                      </m:r>
                      <m:nary>
                        <m:naryPr>
                          <m:chr m:val="∑"/>
                          <m:ctrlPr>
                            <a:rPr lang="en-US" altLang="zh-CN" i="1" dirty="0">
                              <a:latin typeface="Cambria Math" panose="02040503050406030204" pitchFamily="18" charset="0"/>
                            </a:rPr>
                          </m:ctrlPr>
                        </m:naryPr>
                        <m:sub>
                          <m:r>
                            <a:rPr lang="zh-CN" altLang="en-US" i="1" dirty="0">
                              <a:latin typeface="Cambria Math" panose="02040503050406030204" pitchFamily="18" charset="0"/>
                            </a:rPr>
                            <m:t>𝑖</m:t>
                          </m:r>
                          <m:r>
                            <a:rPr lang="en-US" altLang="zh-CN" i="1" dirty="0">
                              <a:latin typeface="Cambria Math" panose="02040503050406030204" pitchFamily="18" charset="0"/>
                            </a:rPr>
                            <m:t>=</m:t>
                          </m:r>
                          <m:r>
                            <a:rPr lang="en-US" altLang="zh-CN" i="1" dirty="0">
                              <a:latin typeface="Cambria Math" panose="02040503050406030204" pitchFamily="18" charset="0"/>
                            </a:rPr>
                            <m:t>1</m:t>
                          </m:r>
                        </m:sub>
                        <m:sup>
                          <m:r>
                            <a:rPr lang="zh-CN" altLang="en-US" i="1" dirty="0">
                              <a:latin typeface="Cambria Math" panose="02040503050406030204" pitchFamily="18" charset="0"/>
                            </a:rPr>
                            <m:t>𝑁</m:t>
                          </m:r>
                        </m:sup>
                        <m:e>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𝑤</m:t>
                              </m:r>
                            </m:e>
                            <m:sub>
                              <m:r>
                                <a:rPr lang="zh-CN" altLang="en-US" i="1" dirty="0">
                                  <a:latin typeface="Cambria Math" panose="02040503050406030204" pitchFamily="18" charset="0"/>
                                </a:rPr>
                                <m:t>𝑚</m:t>
                              </m:r>
                              <m:r>
                                <a:rPr lang="en-US" altLang="zh-CN" i="1" dirty="0">
                                  <a:latin typeface="Cambria Math" panose="02040503050406030204" pitchFamily="18" charset="0"/>
                                </a:rPr>
                                <m:t>,</m:t>
                              </m:r>
                              <m:r>
                                <a:rPr lang="zh-CN" altLang="en-US" i="1" dirty="0">
                                  <a:latin typeface="Cambria Math" panose="02040503050406030204" pitchFamily="18" charset="0"/>
                                </a:rPr>
                                <m:t>𝑖</m:t>
                              </m:r>
                            </m:sub>
                          </m:sSub>
                          <m:r>
                            <a:rPr lang="en-US" altLang="zh-CN" i="1" dirty="0">
                              <a:latin typeface="Cambria Math" panose="02040503050406030204" pitchFamily="18" charset="0"/>
                            </a:rPr>
                            <m:t> </m:t>
                          </m:r>
                          <m:r>
                            <a:rPr lang="zh-CN" altLang="en-US" i="1" dirty="0">
                              <a:latin typeface="Cambria Math" panose="02040503050406030204" pitchFamily="18" charset="0"/>
                            </a:rPr>
                            <m:t>𝐼</m:t>
                          </m:r>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𝐺</m:t>
                                  </m:r>
                                </m:e>
                                <m:sub>
                                  <m:r>
                                    <a:rPr lang="zh-CN" altLang="en-US" i="1" dirty="0">
                                      <a:latin typeface="Cambria Math" panose="02040503050406030204" pitchFamily="18" charset="0"/>
                                    </a:rPr>
                                    <m:t>𝑚</m:t>
                                  </m:r>
                                </m:sub>
                              </m:sSub>
                              <m:r>
                                <a:rPr lang="zh-CN" altLang="en-US" i="1" dirty="0">
                                  <a:latin typeface="Cambria Math" panose="02040503050406030204" pitchFamily="18" charset="0"/>
                                </a:rPr>
                                <m:t> </m:t>
                              </m:r>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𝑥</m:t>
                                      </m:r>
                                    </m:e>
                                    <m:sub>
                                      <m:r>
                                        <a:rPr lang="zh-CN" altLang="en-US" i="1" dirty="0">
                                          <a:latin typeface="Cambria Math" panose="02040503050406030204" pitchFamily="18" charset="0"/>
                                        </a:rPr>
                                        <m:t>𝑖</m:t>
                                      </m:r>
                                    </m:sub>
                                  </m:sSub>
                                </m:e>
                              </m:d>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𝑦</m:t>
                                  </m:r>
                                </m:e>
                                <m:sub>
                                  <m:r>
                                    <a:rPr lang="zh-CN" altLang="en-US" i="1" dirty="0">
                                      <a:latin typeface="Cambria Math" panose="02040503050406030204" pitchFamily="18" charset="0"/>
                                    </a:rPr>
                                    <m:t>𝑖</m:t>
                                  </m:r>
                                </m:sub>
                              </m:sSub>
                            </m:e>
                          </m:d>
                        </m:e>
                      </m:nary>
                      <m:r>
                        <a:rPr lang="en-US" altLang="zh-CN" i="1" dirty="0">
                          <a:latin typeface="Cambria Math" panose="02040503050406030204" pitchFamily="18" charset="0"/>
                        </a:rPr>
                        <m:t>   </m:t>
                      </m:r>
                    </m:oMath>
                  </m:oMathPara>
                </a14:m>
                <a:endParaRPr lang="en-US" altLang="zh-CN" dirty="0"/>
              </a:p>
              <a:p>
                <a:pPr lvl="1"/>
                <a:r>
                  <a:rPr lang="zh-CN" altLang="en-US" dirty="0"/>
                  <a:t>这里</a:t>
                </a:r>
                <a14:m>
                  <m:oMath xmlns:m="http://schemas.openxmlformats.org/officeDocument/2006/math">
                    <m:r>
                      <a:rPr lang="zh-CN" altLang="en-US" i="1" dirty="0" smtClean="0">
                        <a:latin typeface="Cambria Math" panose="02040503050406030204" pitchFamily="18" charset="0"/>
                      </a:rPr>
                      <m:t>𝐼</m:t>
                    </m:r>
                    <m:r>
                      <a:rPr lang="en-US" altLang="zh-CN" i="1" dirty="0">
                        <a:latin typeface="Cambria Math" panose="02040503050406030204" pitchFamily="18" charset="0"/>
                      </a:rPr>
                      <m:t>(∙)</m:t>
                    </m:r>
                  </m:oMath>
                </a14:m>
                <a:r>
                  <a:rPr lang="zh-CN" altLang="en-US" dirty="0"/>
                  <a:t>为示性函数</a:t>
                </a:r>
                <a:endParaRPr lang="en-US" altLang="zh-CN"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7"/>
                </a:stretch>
              </a:blipFill>
            </p:spPr>
            <p:txBody>
              <a:bodyPr/>
              <a:lstStyle/>
              <a:p>
                <a:r>
                  <a:rPr lang="zh-CN" altLang="en-US">
                    <a:noFill/>
                  </a:rPr>
                  <a:t> </a:t>
                </a:r>
              </a:p>
            </p:txBody>
          </p:sp>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Ada Boosting</a:t>
            </a:r>
            <a:r>
              <a:rPr lang="zh-CN" altLang="en-US" dirty="0"/>
              <a:t>：算法解释</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a:t>计算第𝒎个弱分类器</a:t>
                </a:r>
                <a14:m>
                  <m:oMath xmlns:m="http://schemas.openxmlformats.org/officeDocument/2006/math">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𝑮</m:t>
                        </m:r>
                      </m:e>
                      <m:sub>
                        <m:r>
                          <a:rPr lang="zh-CN" altLang="en-US" i="1" dirty="0">
                            <a:latin typeface="Cambria Math" panose="02040503050406030204" pitchFamily="18" charset="0"/>
                          </a:rPr>
                          <m:t>𝒎</m:t>
                        </m:r>
                      </m:sub>
                    </m:sSub>
                    <m:r>
                      <a:rPr lang="en-US" altLang="zh-CN" i="1" dirty="0">
                        <a:latin typeface="Cambria Math" panose="02040503050406030204" pitchFamily="18" charset="0"/>
                      </a:rPr>
                      <m:t>(</m:t>
                    </m:r>
                    <m:r>
                      <a:rPr lang="zh-CN" altLang="en-US" i="1" dirty="0">
                        <a:latin typeface="Cambria Math" panose="02040503050406030204" pitchFamily="18" charset="0"/>
                      </a:rPr>
                      <m:t>𝒙</m:t>
                    </m:r>
                    <m:r>
                      <a:rPr lang="en-US" altLang="zh-CN" i="1" dirty="0">
                        <a:latin typeface="Cambria Math" panose="02040503050406030204" pitchFamily="18" charset="0"/>
                      </a:rPr>
                      <m:t>)</m:t>
                    </m:r>
                  </m:oMath>
                </a14:m>
                <a:r>
                  <a:rPr lang="zh-CN" altLang="en-US" dirty="0"/>
                  <a:t>的权重</a:t>
                </a:r>
                <a14:m>
                  <m:oMath xmlns:m="http://schemas.openxmlformats.org/officeDocument/2006/math">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𝛼</m:t>
                        </m:r>
                      </m:e>
                      <m:sub>
                        <m:r>
                          <a:rPr lang="zh-CN" altLang="en-US" i="1" dirty="0">
                            <a:latin typeface="Cambria Math" panose="02040503050406030204" pitchFamily="18" charset="0"/>
                          </a:rPr>
                          <m:t>𝑚</m:t>
                        </m:r>
                      </m:sub>
                    </m:sSub>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2</m:t>
                        </m:r>
                      </m:den>
                    </m:f>
                    <m:func>
                      <m:funcPr>
                        <m:ctrlPr>
                          <a:rPr lang="en-US" altLang="zh-CN" i="1" dirty="0">
                            <a:latin typeface="Cambria Math" panose="02040503050406030204" pitchFamily="18" charset="0"/>
                          </a:rPr>
                        </m:ctrlPr>
                      </m:funcPr>
                      <m:fName>
                        <m:r>
                          <m:rPr>
                            <m:sty m:val="p"/>
                          </m:rPr>
                          <a:rPr lang="en-US" altLang="zh-CN" dirty="0">
                            <a:latin typeface="Cambria Math" panose="02040503050406030204" pitchFamily="18" charset="0"/>
                          </a:rPr>
                          <m:t>ln</m:t>
                        </m:r>
                      </m:fName>
                      <m:e>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r>
                              <a:rPr lang="en-US" altLang="zh-CN" i="1" dirty="0">
                                <a:latin typeface="Cambria Math" panose="02040503050406030204" pitchFamily="18" charset="0"/>
                              </a:rPr>
                              <m:t>−</m:t>
                            </m:r>
                            <m:r>
                              <a:rPr lang="zh-CN" altLang="en-US" i="1" dirty="0">
                                <a:latin typeface="Cambria Math" panose="02040503050406030204" pitchFamily="18" charset="0"/>
                              </a:rPr>
                              <m:t>𝑒𝑟</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𝑟</m:t>
                                </m:r>
                              </m:e>
                              <m:sub>
                                <m:r>
                                  <a:rPr lang="zh-CN" altLang="en-US" i="1" dirty="0">
                                    <a:latin typeface="Cambria Math" panose="02040503050406030204" pitchFamily="18" charset="0"/>
                                  </a:rPr>
                                  <m:t>𝑚</m:t>
                                </m:r>
                              </m:sub>
                            </m:sSub>
                          </m:num>
                          <m:den>
                            <m:r>
                              <a:rPr lang="zh-CN" altLang="en-US" i="1" dirty="0">
                                <a:latin typeface="Cambria Math" panose="02040503050406030204" pitchFamily="18" charset="0"/>
                              </a:rPr>
                              <m:t>𝑒𝑟</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𝑟</m:t>
                                </m:r>
                              </m:e>
                              <m:sub>
                                <m:r>
                                  <a:rPr lang="zh-CN" altLang="en-US" i="1" dirty="0">
                                    <a:latin typeface="Cambria Math" panose="02040503050406030204" pitchFamily="18" charset="0"/>
                                  </a:rPr>
                                  <m:t>𝑚</m:t>
                                </m:r>
                              </m:sub>
                            </m:sSub>
                          </m:den>
                        </m:f>
                      </m:e>
                    </m:func>
                    <m:r>
                      <a:rPr lang="en-US" altLang="zh-CN" i="1" dirty="0">
                        <a:latin typeface="Cambria Math" panose="02040503050406030204" pitchFamily="18" charset="0"/>
                      </a:rPr>
                      <m:t> </m:t>
                    </m:r>
                  </m:oMath>
                </a14:m>
                <a:endParaRPr lang="en-US" altLang="zh-CN" dirty="0"/>
              </a:p>
              <a:p>
                <a:pPr lvl="1"/>
                <a:r>
                  <a:rPr lang="zh-CN" altLang="en-US" dirty="0"/>
                  <a:t>当</a:t>
                </a:r>
                <a14:m>
                  <m:oMath xmlns:m="http://schemas.openxmlformats.org/officeDocument/2006/math">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𝐺</m:t>
                        </m:r>
                      </m:e>
                      <m:sub>
                        <m:r>
                          <a:rPr lang="zh-CN" altLang="en-US" i="1" dirty="0">
                            <a:latin typeface="Cambria Math" panose="02040503050406030204" pitchFamily="18" charset="0"/>
                          </a:rPr>
                          <m:t>𝑚</m:t>
                        </m:r>
                      </m:sub>
                    </m:sSub>
                    <m:r>
                      <a:rPr lang="en-US" altLang="zh-CN" i="1" dirty="0">
                        <a:latin typeface="Cambria Math" panose="02040503050406030204" pitchFamily="18" charset="0"/>
                      </a:rPr>
                      <m:t>(</m:t>
                    </m:r>
                    <m:r>
                      <a:rPr lang="zh-CN" altLang="en-US" i="1" dirty="0">
                        <a:latin typeface="Cambria Math" panose="02040503050406030204" pitchFamily="18" charset="0"/>
                      </a:rPr>
                      <m:t>𝑥</m:t>
                    </m:r>
                    <m:r>
                      <a:rPr lang="en-US" altLang="zh-CN" i="1" dirty="0">
                        <a:latin typeface="Cambria Math" panose="02040503050406030204" pitchFamily="18" charset="0"/>
                      </a:rPr>
                      <m:t>)</m:t>
                    </m:r>
                  </m:oMath>
                </a14:m>
                <a:r>
                  <a:rPr lang="en-US" altLang="zh-CN" dirty="0"/>
                  <a:t> </a:t>
                </a:r>
                <a:r>
                  <a:rPr lang="zh-CN" altLang="en-US" dirty="0"/>
                  <a:t>错误率</a:t>
                </a:r>
                <a14:m>
                  <m:oMath xmlns:m="http://schemas.openxmlformats.org/officeDocument/2006/math">
                    <m:r>
                      <a:rPr lang="zh-CN" altLang="en-US" i="1" dirty="0">
                        <a:latin typeface="Cambria Math" panose="02040503050406030204" pitchFamily="18" charset="0"/>
                      </a:rPr>
                      <m:t>𝑒𝑟</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𝑟</m:t>
                        </m:r>
                      </m:e>
                      <m:sub>
                        <m:r>
                          <a:rPr lang="zh-CN" altLang="en-US" i="1" dirty="0">
                            <a:latin typeface="Cambria Math" panose="02040503050406030204" pitchFamily="18" charset="0"/>
                          </a:rPr>
                          <m:t>𝑚</m:t>
                        </m:r>
                      </m:sub>
                    </m:sSub>
                    <m:r>
                      <a:rPr lang="en-US" altLang="zh-CN" i="1" dirty="0" smtClean="0">
                        <a:latin typeface="Cambria Math" panose="02040503050406030204" pitchFamily="18" charset="0"/>
                      </a:rPr>
                      <m:t>=</m:t>
                    </m:r>
                    <m:nary>
                      <m:naryPr>
                        <m:chr m:val="∑"/>
                        <m:ctrlPr>
                          <a:rPr lang="en-US" altLang="zh-CN" i="1" dirty="0">
                            <a:latin typeface="Cambria Math" panose="02040503050406030204" pitchFamily="18" charset="0"/>
                          </a:rPr>
                        </m:ctrlPr>
                      </m:naryPr>
                      <m:sub>
                        <m:r>
                          <a:rPr lang="zh-CN" altLang="en-US" i="1" dirty="0">
                            <a:latin typeface="Cambria Math" panose="02040503050406030204" pitchFamily="18" charset="0"/>
                          </a:rPr>
                          <m:t>𝑖</m:t>
                        </m:r>
                        <m:r>
                          <a:rPr lang="en-US" altLang="zh-CN" i="1" dirty="0">
                            <a:latin typeface="Cambria Math" panose="02040503050406030204" pitchFamily="18" charset="0"/>
                          </a:rPr>
                          <m:t>=</m:t>
                        </m:r>
                        <m:r>
                          <a:rPr lang="en-US" altLang="zh-CN" i="1" dirty="0">
                            <a:latin typeface="Cambria Math" panose="02040503050406030204" pitchFamily="18" charset="0"/>
                          </a:rPr>
                          <m:t>1</m:t>
                        </m:r>
                      </m:sub>
                      <m:sup>
                        <m:r>
                          <a:rPr lang="zh-CN" altLang="en-US" i="1" dirty="0">
                            <a:latin typeface="Cambria Math" panose="02040503050406030204" pitchFamily="18" charset="0"/>
                          </a:rPr>
                          <m:t>𝑁</m:t>
                        </m:r>
                      </m:sup>
                      <m:e>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𝑤</m:t>
                            </m:r>
                          </m:e>
                          <m:sub>
                            <m:r>
                              <a:rPr lang="zh-CN" altLang="en-US" i="1" dirty="0">
                                <a:latin typeface="Cambria Math" panose="02040503050406030204" pitchFamily="18" charset="0"/>
                              </a:rPr>
                              <m:t>𝑚𝑖</m:t>
                            </m:r>
                          </m:sub>
                        </m:sSub>
                        <m:r>
                          <a:rPr lang="zh-CN" altLang="en-US" i="1" dirty="0">
                            <a:latin typeface="Cambria Math" panose="02040503050406030204" pitchFamily="18" charset="0"/>
                          </a:rPr>
                          <m:t> </m:t>
                        </m:r>
                        <m:r>
                          <a:rPr lang="zh-CN" altLang="en-US" i="1" dirty="0">
                            <a:latin typeface="Cambria Math" panose="02040503050406030204" pitchFamily="18" charset="0"/>
                          </a:rPr>
                          <m:t>𝐼</m:t>
                        </m:r>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𝐺</m:t>
                                </m:r>
                              </m:e>
                              <m:sub>
                                <m:r>
                                  <a:rPr lang="zh-CN" altLang="en-US" i="1" dirty="0">
                                    <a:latin typeface="Cambria Math" panose="02040503050406030204" pitchFamily="18" charset="0"/>
                                  </a:rPr>
                                  <m:t>𝑚</m:t>
                                </m:r>
                              </m:sub>
                            </m:sSub>
                            <m:d>
                              <m:dPr>
                                <m:ctrlPr>
                                  <a:rPr lang="zh-CN" altLang="en-US"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𝑥</m:t>
                                    </m:r>
                                  </m:e>
                                  <m:sub>
                                    <m:r>
                                      <a:rPr lang="zh-CN" altLang="en-US" i="1" dirty="0">
                                        <a:latin typeface="Cambria Math" panose="02040503050406030204" pitchFamily="18" charset="0"/>
                                      </a:rPr>
                                      <m:t>𝑖</m:t>
                                    </m:r>
                                  </m:sub>
                                </m:sSub>
                              </m:e>
                            </m:d>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𝑦</m:t>
                                </m:r>
                              </m:e>
                              <m:sub>
                                <m:r>
                                  <a:rPr lang="zh-CN" altLang="en-US" i="1" dirty="0">
                                    <a:latin typeface="Cambria Math" panose="02040503050406030204" pitchFamily="18" charset="0"/>
                                  </a:rPr>
                                  <m:t>𝑖</m:t>
                                </m:r>
                              </m:sub>
                            </m:sSub>
                          </m:e>
                        </m:d>
                      </m:e>
                    </m:nary>
                    <m:r>
                      <a:rPr lang="en-US" altLang="zh-CN" i="1" dirty="0">
                        <a:latin typeface="Cambria Math" panose="02040503050406030204" pitchFamily="18" charset="0"/>
                      </a:rPr>
                      <m:t>=</m:t>
                    </m:r>
                    <m:r>
                      <a:rPr lang="en-US" altLang="zh-CN" i="1" dirty="0">
                        <a:latin typeface="Cambria Math" panose="02040503050406030204" pitchFamily="18" charset="0"/>
                      </a:rPr>
                      <m:t>1</m:t>
                    </m:r>
                  </m:oMath>
                </a14:m>
                <a:r>
                  <a:rPr lang="en-US" altLang="zh-CN" dirty="0"/>
                  <a:t>, </a:t>
                </a:r>
                <a:r>
                  <a:rPr lang="zh-CN" altLang="en-US" dirty="0"/>
                  <a:t>意味每个样本分类出错，则</a:t>
                </a:r>
                <a14:m>
                  <m:oMath xmlns:m="http://schemas.openxmlformats.org/officeDocument/2006/math">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𝛼</m:t>
                        </m:r>
                      </m:e>
                      <m:sub>
                        <m:r>
                          <a:rPr lang="zh-CN" altLang="en-US" i="1" dirty="0">
                            <a:latin typeface="Cambria Math" panose="02040503050406030204" pitchFamily="18" charset="0"/>
                          </a:rPr>
                          <m:t>𝑚</m:t>
                        </m:r>
                      </m:sub>
                    </m:sSub>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2</m:t>
                        </m:r>
                      </m:den>
                    </m:f>
                    <m:func>
                      <m:funcPr>
                        <m:ctrlPr>
                          <a:rPr lang="en-US" altLang="zh-CN" i="1" dirty="0">
                            <a:latin typeface="Cambria Math" panose="02040503050406030204" pitchFamily="18" charset="0"/>
                          </a:rPr>
                        </m:ctrlPr>
                      </m:funcPr>
                      <m:fName>
                        <m:r>
                          <m:rPr>
                            <m:sty m:val="p"/>
                          </m:rPr>
                          <a:rPr lang="en-US" altLang="zh-CN" dirty="0">
                            <a:latin typeface="Cambria Math" panose="02040503050406030204" pitchFamily="18" charset="0"/>
                          </a:rPr>
                          <m:t>ln</m:t>
                        </m:r>
                      </m:fName>
                      <m:e>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r>
                              <a:rPr lang="en-US" altLang="zh-CN" i="1" dirty="0">
                                <a:latin typeface="Cambria Math" panose="02040503050406030204" pitchFamily="18" charset="0"/>
                              </a:rPr>
                              <m:t>−</m:t>
                            </m:r>
                            <m:r>
                              <a:rPr lang="zh-CN" altLang="en-US" i="1" dirty="0">
                                <a:latin typeface="Cambria Math" panose="02040503050406030204" pitchFamily="18" charset="0"/>
                              </a:rPr>
                              <m:t>𝑒𝑟</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𝑟</m:t>
                                </m:r>
                              </m:e>
                              <m:sub>
                                <m:r>
                                  <a:rPr lang="zh-CN" altLang="en-US" i="1" dirty="0">
                                    <a:latin typeface="Cambria Math" panose="02040503050406030204" pitchFamily="18" charset="0"/>
                                  </a:rPr>
                                  <m:t>𝑚</m:t>
                                </m:r>
                              </m:sub>
                            </m:sSub>
                          </m:num>
                          <m:den>
                            <m:r>
                              <a:rPr lang="zh-CN" altLang="en-US" i="1" dirty="0">
                                <a:latin typeface="Cambria Math" panose="02040503050406030204" pitchFamily="18" charset="0"/>
                              </a:rPr>
                              <m:t>𝑒𝑟</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𝑟</m:t>
                                </m:r>
                              </m:e>
                              <m:sub>
                                <m:r>
                                  <a:rPr lang="zh-CN" altLang="en-US" i="1" dirty="0">
                                    <a:latin typeface="Cambria Math" panose="02040503050406030204" pitchFamily="18" charset="0"/>
                                  </a:rPr>
                                  <m:t>𝑚</m:t>
                                </m:r>
                              </m:sub>
                            </m:sSub>
                          </m:den>
                        </m:f>
                      </m:e>
                    </m:func>
                    <m:r>
                      <a:rPr lang="en-US" altLang="zh-CN" i="1" dirty="0">
                        <a:latin typeface="Cambria Math" panose="02040503050406030204" pitchFamily="18" charset="0"/>
                      </a:rPr>
                      <m:t>→−∞</m:t>
                    </m:r>
                  </m:oMath>
                </a14:m>
                <a:r>
                  <a:rPr lang="zh-CN" altLang="en-US" dirty="0"/>
                  <a:t>。</a:t>
                </a:r>
                <a:endParaRPr lang="en-US" altLang="zh-CN" dirty="0"/>
              </a:p>
              <a:p>
                <a:pPr lvl="1"/>
                <a:r>
                  <a:rPr lang="zh-CN" altLang="en-US" dirty="0"/>
                  <a:t>当</a:t>
                </a:r>
                <a14:m>
                  <m:oMath xmlns:m="http://schemas.openxmlformats.org/officeDocument/2006/math">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𝐺</m:t>
                        </m:r>
                      </m:e>
                      <m:sub>
                        <m:r>
                          <a:rPr lang="zh-CN" altLang="en-US" i="1" dirty="0">
                            <a:latin typeface="Cambria Math" panose="02040503050406030204" pitchFamily="18" charset="0"/>
                          </a:rPr>
                          <m:t>𝑚</m:t>
                        </m:r>
                      </m:sub>
                    </m:sSub>
                    <m:r>
                      <a:rPr lang="en-US" altLang="zh-CN" i="1" dirty="0">
                        <a:latin typeface="Cambria Math" panose="02040503050406030204" pitchFamily="18" charset="0"/>
                      </a:rPr>
                      <m:t>(</m:t>
                    </m:r>
                    <m:r>
                      <a:rPr lang="zh-CN" altLang="en-US" i="1" dirty="0">
                        <a:latin typeface="Cambria Math" panose="02040503050406030204" pitchFamily="18" charset="0"/>
                      </a:rPr>
                      <m:t>𝑥</m:t>
                    </m:r>
                    <m:r>
                      <a:rPr lang="en-US" altLang="zh-CN" i="1" dirty="0">
                        <a:latin typeface="Cambria Math" panose="02040503050406030204" pitchFamily="18" charset="0"/>
                      </a:rPr>
                      <m:t>)</m:t>
                    </m:r>
                  </m:oMath>
                </a14:m>
                <a:r>
                  <a:rPr lang="zh-CN" altLang="en-US" dirty="0"/>
                  <a:t>错误率为</a:t>
                </a:r>
                <a:r>
                  <a:rPr lang="en-US" altLang="zh-CN" dirty="0"/>
                  <a:t>1/2</a:t>
                </a:r>
                <a:r>
                  <a:rPr lang="zh-CN" altLang="en-US" dirty="0"/>
                  <a:t>，</a:t>
                </a:r>
                <a:r>
                  <a:rPr lang="en-US" altLang="zh-CN" dirty="0"/>
                  <a:t> </a:t>
                </a:r>
                <a14:m>
                  <m:oMath xmlns:m="http://schemas.openxmlformats.org/officeDocument/2006/math">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𝛼</m:t>
                        </m:r>
                      </m:e>
                      <m:sub>
                        <m:r>
                          <a:rPr lang="zh-CN" altLang="en-US" i="1" dirty="0">
                            <a:latin typeface="Cambria Math" panose="02040503050406030204" pitchFamily="18" charset="0"/>
                          </a:rPr>
                          <m:t>𝑚</m:t>
                        </m:r>
                      </m:sub>
                    </m:sSub>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2</m:t>
                        </m:r>
                      </m:den>
                    </m:f>
                    <m:func>
                      <m:funcPr>
                        <m:ctrlPr>
                          <a:rPr lang="en-US" altLang="zh-CN" i="1" dirty="0">
                            <a:latin typeface="Cambria Math" panose="02040503050406030204" pitchFamily="18" charset="0"/>
                          </a:rPr>
                        </m:ctrlPr>
                      </m:funcPr>
                      <m:fName>
                        <m:r>
                          <m:rPr>
                            <m:sty m:val="p"/>
                          </m:rPr>
                          <a:rPr lang="en-US" altLang="zh-CN" dirty="0">
                            <a:latin typeface="Cambria Math" panose="02040503050406030204" pitchFamily="18" charset="0"/>
                          </a:rPr>
                          <m:t>ln</m:t>
                        </m:r>
                      </m:fName>
                      <m:e>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r>
                              <a:rPr lang="en-US" altLang="zh-CN" i="1" dirty="0">
                                <a:latin typeface="Cambria Math" panose="02040503050406030204" pitchFamily="18" charset="0"/>
                              </a:rPr>
                              <m:t>−</m:t>
                            </m:r>
                            <m:r>
                              <a:rPr lang="zh-CN" altLang="en-US" i="1" dirty="0">
                                <a:latin typeface="Cambria Math" panose="02040503050406030204" pitchFamily="18" charset="0"/>
                              </a:rPr>
                              <m:t>𝑒𝑟</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𝑟</m:t>
                                </m:r>
                              </m:e>
                              <m:sub>
                                <m:r>
                                  <a:rPr lang="zh-CN" altLang="en-US" i="1" dirty="0">
                                    <a:latin typeface="Cambria Math" panose="02040503050406030204" pitchFamily="18" charset="0"/>
                                  </a:rPr>
                                  <m:t>𝑚</m:t>
                                </m:r>
                              </m:sub>
                            </m:sSub>
                          </m:num>
                          <m:den>
                            <m:r>
                              <a:rPr lang="zh-CN" altLang="en-US" i="1" dirty="0">
                                <a:latin typeface="Cambria Math" panose="02040503050406030204" pitchFamily="18" charset="0"/>
                              </a:rPr>
                              <m:t>𝑒𝑟</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𝑟</m:t>
                                </m:r>
                              </m:e>
                              <m:sub>
                                <m:r>
                                  <a:rPr lang="zh-CN" altLang="en-US" i="1" dirty="0">
                                    <a:latin typeface="Cambria Math" panose="02040503050406030204" pitchFamily="18" charset="0"/>
                                  </a:rPr>
                                  <m:t>𝑚</m:t>
                                </m:r>
                              </m:sub>
                            </m:sSub>
                          </m:den>
                        </m:f>
                      </m:e>
                    </m:func>
                    <m:r>
                      <a:rPr lang="en-US" altLang="zh-CN" i="1" dirty="0">
                        <a:latin typeface="Cambria Math" panose="02040503050406030204" pitchFamily="18" charset="0"/>
                      </a:rPr>
                      <m:t>=</m:t>
                    </m:r>
                    <m:r>
                      <a:rPr lang="en-US" altLang="zh-CN" i="1" dirty="0">
                        <a:latin typeface="Cambria Math" panose="02040503050406030204" pitchFamily="18" charset="0"/>
                      </a:rPr>
                      <m:t>0</m:t>
                    </m:r>
                  </m:oMath>
                </a14:m>
                <a:r>
                  <a:rPr lang="zh-CN" altLang="en-US" dirty="0"/>
                  <a:t>。如果错误率</a:t>
                </a:r>
                <a14:m>
                  <m:oMath xmlns:m="http://schemas.openxmlformats.org/officeDocument/2006/math">
                    <m:r>
                      <a:rPr lang="zh-CN" altLang="en-US" i="1" dirty="0">
                        <a:latin typeface="Cambria Math" panose="02040503050406030204" pitchFamily="18" charset="0"/>
                      </a:rPr>
                      <m:t>𝑒𝑟</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𝑟</m:t>
                        </m:r>
                      </m:e>
                      <m:sub>
                        <m:r>
                          <a:rPr lang="zh-CN" altLang="en-US" i="1" dirty="0">
                            <a:latin typeface="Cambria Math" panose="02040503050406030204" pitchFamily="18" charset="0"/>
                          </a:rPr>
                          <m:t>𝑚</m:t>
                        </m:r>
                      </m:sub>
                    </m:sSub>
                  </m:oMath>
                </a14:m>
                <a:r>
                  <a:rPr lang="zh-CN" altLang="en-US" dirty="0"/>
                  <a:t>小于</a:t>
                </a:r>
                <a:r>
                  <a:rPr lang="en-US" altLang="zh-CN" dirty="0"/>
                  <a:t>1/2</a:t>
                </a:r>
                <a:r>
                  <a:rPr lang="zh-CN" altLang="en-US" dirty="0"/>
                  <a:t>，权重</a:t>
                </a:r>
                <a14:m>
                  <m:oMath xmlns:m="http://schemas.openxmlformats.org/officeDocument/2006/math">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𝛼</m:t>
                        </m:r>
                      </m:e>
                      <m:sub>
                        <m:r>
                          <a:rPr lang="zh-CN" altLang="en-US" i="1" dirty="0">
                            <a:latin typeface="Cambria Math" panose="02040503050406030204" pitchFamily="18" charset="0"/>
                          </a:rPr>
                          <m:t>𝑚</m:t>
                        </m:r>
                      </m:sub>
                    </m:sSub>
                  </m:oMath>
                </a14:m>
                <a:r>
                  <a:rPr lang="zh-CN" altLang="en-US" dirty="0"/>
                  <a:t>为正</a:t>
                </a:r>
                <a:r>
                  <a:rPr lang="en-US" altLang="zh-CN" dirty="0"/>
                  <a:t>(</a:t>
                </a:r>
                <a14:m>
                  <m:oMath xmlns:m="http://schemas.openxmlformats.org/officeDocument/2006/math">
                    <m:r>
                      <a:rPr lang="zh-CN" altLang="en-US" i="1" dirty="0">
                        <a:latin typeface="Cambria Math" panose="02040503050406030204" pitchFamily="18" charset="0"/>
                      </a:rPr>
                      <m:t>𝑒𝑟</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𝑟</m:t>
                        </m:r>
                      </m:e>
                      <m:sub>
                        <m:r>
                          <a:rPr lang="zh-CN" altLang="en-US" i="1" dirty="0">
                            <a:latin typeface="Cambria Math" panose="02040503050406030204" pitchFamily="18" charset="0"/>
                          </a:rPr>
                          <m:t>𝑚</m:t>
                        </m:r>
                      </m:sub>
                    </m:sSub>
                    <m:r>
                      <a:rPr lang="en-US" altLang="zh-CN" i="1" dirty="0">
                        <a:latin typeface="Cambria Math" panose="02040503050406030204" pitchFamily="18" charset="0"/>
                      </a:rPr>
                      <m:t>&lt;</m:t>
                    </m:r>
                    <m:r>
                      <a:rPr lang="en-US" altLang="zh-CN" i="1" dirty="0">
                        <a:latin typeface="Cambria Math" panose="02040503050406030204" pitchFamily="18" charset="0"/>
                      </a:rPr>
                      <m:t>1</m:t>
                    </m:r>
                    <m:r>
                      <a:rPr lang="en-US" altLang="zh-CN" i="1" dirty="0">
                        <a:latin typeface="Cambria Math" panose="02040503050406030204" pitchFamily="18" charset="0"/>
                      </a:rPr>
                      <m:t>/</m:t>
                    </m:r>
                    <m:r>
                      <a:rPr lang="en-US" altLang="zh-CN" i="1" dirty="0">
                        <a:latin typeface="Cambria Math" panose="02040503050406030204" pitchFamily="18" charset="0"/>
                      </a:rPr>
                      <m:t>2</m:t>
                    </m:r>
                  </m:oMath>
                </a14:m>
                <a:r>
                  <a:rPr lang="en-US" altLang="zh-CN" dirty="0"/>
                  <a:t> </a:t>
                </a:r>
                <a:r>
                  <a:rPr lang="zh-CN" altLang="en-US" dirty="0"/>
                  <a:t>、</a:t>
                </a:r>
                <a14:m>
                  <m:oMath xmlns:m="http://schemas.openxmlformats.org/officeDocument/2006/math">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𝛼</m:t>
                        </m:r>
                      </m:e>
                      <m:sub>
                        <m:r>
                          <a:rPr lang="zh-CN" altLang="en-US" i="1" dirty="0">
                            <a:latin typeface="Cambria Math" panose="02040503050406030204" pitchFamily="18" charset="0"/>
                          </a:rPr>
                          <m:t>𝑚</m:t>
                        </m:r>
                      </m:sub>
                    </m:sSub>
                    <m:r>
                      <a:rPr lang="en-US" altLang="zh-CN" i="1" dirty="0">
                        <a:latin typeface="Cambria Math" panose="02040503050406030204" pitchFamily="18" charset="0"/>
                      </a:rPr>
                      <m:t>&gt;</m:t>
                    </m:r>
                    <m:r>
                      <a:rPr lang="en-US" altLang="zh-CN" i="1" dirty="0">
                        <a:latin typeface="Cambria Math" panose="02040503050406030204" pitchFamily="18" charset="0"/>
                      </a:rPr>
                      <m:t>0</m:t>
                    </m:r>
                  </m:oMath>
                </a14:m>
                <a:r>
                  <a:rPr lang="en-US" altLang="zh-CN" dirty="0"/>
                  <a:t>)</a:t>
                </a:r>
                <a:r>
                  <a:rPr lang="zh-CN" altLang="en-US" dirty="0"/>
                  <a:t>。可知权重</a:t>
                </a:r>
                <a14:m>
                  <m:oMath xmlns:m="http://schemas.openxmlformats.org/officeDocument/2006/math">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𝛼</m:t>
                        </m:r>
                      </m:e>
                      <m:sub>
                        <m:r>
                          <a:rPr lang="zh-CN" altLang="en-US" i="1" dirty="0">
                            <a:latin typeface="Cambria Math" panose="02040503050406030204" pitchFamily="18" charset="0"/>
                          </a:rPr>
                          <m:t>𝑚</m:t>
                        </m:r>
                      </m:sub>
                    </m:sSub>
                  </m:oMath>
                </a14:m>
                <a:r>
                  <a:rPr lang="zh-CN" altLang="en-US" dirty="0"/>
                  <a:t>随</a:t>
                </a:r>
                <a14:m>
                  <m:oMath xmlns:m="http://schemas.openxmlformats.org/officeDocument/2006/math">
                    <m:r>
                      <a:rPr lang="zh-CN" altLang="en-US" i="1" dirty="0">
                        <a:latin typeface="Cambria Math" panose="02040503050406030204" pitchFamily="18" charset="0"/>
                      </a:rPr>
                      <m:t>𝑒𝑟</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𝑟</m:t>
                        </m:r>
                      </m:e>
                      <m:sub>
                        <m:r>
                          <a:rPr lang="zh-CN" altLang="en-US" i="1" dirty="0">
                            <a:latin typeface="Cambria Math" panose="02040503050406030204" pitchFamily="18" charset="0"/>
                          </a:rPr>
                          <m:t>𝑚</m:t>
                        </m:r>
                      </m:sub>
                    </m:sSub>
                  </m:oMath>
                </a14:m>
                <a:r>
                  <a:rPr lang="zh-CN" altLang="en-US" dirty="0"/>
                  <a:t>减少而增大，即错误率越小的弱分类器会赋予更大权重。</a:t>
                </a:r>
                <a:endParaRPr lang="en-US" altLang="zh-CN" dirty="0"/>
              </a:p>
              <a:p>
                <a:pPr lvl="1"/>
                <a:r>
                  <a:rPr lang="zh-CN" altLang="en-US" dirty="0"/>
                  <a:t>如果错误率为</a:t>
                </a:r>
                <a:r>
                  <a:rPr lang="en-US" altLang="zh-CN" dirty="0"/>
                  <a:t>1/2</a:t>
                </a:r>
                <a:r>
                  <a:rPr lang="zh-CN" altLang="en-US" dirty="0"/>
                  <a:t>，可视为该弱分类器仅相当于随机分类效果</a:t>
                </a:r>
                <a:endParaRPr lang="zh-CN" altLang="en-US" dirty="0"/>
              </a:p>
              <a:p>
                <a:pPr lvl="1"/>
                <a:endParaRPr lang="en-US" altLang="zh-CN" dirty="0"/>
              </a:p>
              <a:p>
                <a:pPr lvl="1"/>
                <a:endParaRPr lang="zh-CN" altLang="en-US" dirty="0"/>
              </a:p>
              <a:p>
                <a:pPr lvl="1"/>
                <a:endParaRPr lang="zh-CN" altLang="en-US" dirty="0"/>
              </a:p>
              <a:p>
                <a:pPr lvl="1"/>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33966"/>
                </a:stretch>
              </a:blipFill>
            </p:spPr>
            <p:txBody>
              <a:bodyPr/>
              <a:lstStyle/>
              <a:p>
                <a:r>
                  <a:rPr lang="zh-CN" altLang="en-US">
                    <a:noFill/>
                  </a:rPr>
                  <a:t> </a:t>
                </a:r>
              </a:p>
            </p:txBody>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Ada Boosting</a:t>
            </a:r>
            <a:r>
              <a:rPr lang="zh-CN" altLang="en-US" dirty="0"/>
              <a:t>：算法解释</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92500" lnSpcReduction="10000"/>
              </a:bodyPr>
              <a:lstStyle/>
              <a:p>
                <a:r>
                  <a:rPr lang="zh-CN" altLang="en-US" dirty="0"/>
                  <a:t>在训练第</a:t>
                </a:r>
                <a14:m>
                  <m:oMath xmlns:m="http://schemas.openxmlformats.org/officeDocument/2006/math">
                    <m:r>
                      <a:rPr lang="zh-CN" altLang="en-US" i="1" dirty="0" smtClean="0">
                        <a:latin typeface="Cambria Math" panose="02040503050406030204" pitchFamily="18" charset="0"/>
                      </a:rPr>
                      <m:t>𝒎</m:t>
                    </m:r>
                    <m:r>
                      <a:rPr lang="en-US" altLang="zh-CN" i="1" dirty="0">
                        <a:latin typeface="Cambria Math" panose="02040503050406030204" pitchFamily="18" charset="0"/>
                      </a:rPr>
                      <m:t>+</m:t>
                    </m:r>
                    <m:r>
                      <a:rPr lang="zh-CN" altLang="en-US" i="1" dirty="0">
                        <a:latin typeface="Cambria Math" panose="02040503050406030204" pitchFamily="18" charset="0"/>
                      </a:rPr>
                      <m:t>𝟏</m:t>
                    </m:r>
                  </m:oMath>
                </a14:m>
                <a:r>
                  <a:rPr lang="zh-CN" altLang="en-US" dirty="0"/>
                  <a:t>个弱分类器</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𝑮</m:t>
                        </m:r>
                      </m:e>
                      <m:sub>
                        <m:r>
                          <a:rPr lang="zh-CN" altLang="en-US" i="1" dirty="0">
                            <a:latin typeface="Cambria Math" panose="02040503050406030204" pitchFamily="18" charset="0"/>
                          </a:rPr>
                          <m:t>𝒎</m:t>
                        </m:r>
                        <m:r>
                          <a:rPr lang="en-US" altLang="zh-CN" i="1" dirty="0">
                            <a:latin typeface="Cambria Math" panose="02040503050406030204" pitchFamily="18" charset="0"/>
                          </a:rPr>
                          <m:t>+</m:t>
                        </m:r>
                        <m:r>
                          <a:rPr lang="zh-CN" altLang="en-US" i="1" dirty="0">
                            <a:latin typeface="Cambria Math" panose="02040503050406030204" pitchFamily="18" charset="0"/>
                          </a:rPr>
                          <m:t>𝟏</m:t>
                        </m:r>
                      </m:sub>
                    </m:sSub>
                    <m:r>
                      <a:rPr lang="en-US" altLang="zh-CN" i="1" dirty="0">
                        <a:latin typeface="Cambria Math" panose="02040503050406030204" pitchFamily="18" charset="0"/>
                      </a:rPr>
                      <m:t>(</m:t>
                    </m:r>
                    <m:r>
                      <a:rPr lang="zh-CN" altLang="en-US" i="1" dirty="0">
                        <a:latin typeface="Cambria Math" panose="02040503050406030204" pitchFamily="18" charset="0"/>
                      </a:rPr>
                      <m:t>𝒙</m:t>
                    </m:r>
                    <m:r>
                      <a:rPr lang="en-US" altLang="zh-CN" i="1" dirty="0">
                        <a:latin typeface="Cambria Math" panose="02040503050406030204" pitchFamily="18" charset="0"/>
                      </a:rPr>
                      <m:t>)</m:t>
                    </m:r>
                  </m:oMath>
                </a14:m>
                <a:r>
                  <a:rPr lang="zh-CN" altLang="en-US" dirty="0"/>
                  <a:t>前调整训练数据权重</a:t>
                </a:r>
                <a:endParaRPr lang="zh-CN" altLang="en-US" dirty="0"/>
              </a:p>
              <a:p>
                <a:pPr lvl="1"/>
                <a:r>
                  <a:rPr lang="zh-CN" altLang="en-US" dirty="0"/>
                  <a:t>如果某个样本无法被第</a:t>
                </a:r>
                <a14:m>
                  <m:oMath xmlns:m="http://schemas.openxmlformats.org/officeDocument/2006/math">
                    <m:r>
                      <a:rPr lang="zh-CN" altLang="en-US" b="0" i="1" dirty="0">
                        <a:latin typeface="Cambria Math" panose="02040503050406030204" pitchFamily="18" charset="0"/>
                      </a:rPr>
                      <m:t>𝑚</m:t>
                    </m:r>
                  </m:oMath>
                </a14:m>
                <a:r>
                  <a:rPr lang="zh-CN" altLang="en-US" dirty="0"/>
                  <a:t>个弱分类器</a:t>
                </a:r>
                <a14:m>
                  <m:oMath xmlns:m="http://schemas.openxmlformats.org/officeDocument/2006/math">
                    <m:sSub>
                      <m:sSubPr>
                        <m:ctrlPr>
                          <a:rPr lang="en-US" altLang="zh-CN" i="1" dirty="0" smtClean="0">
                            <a:latin typeface="Cambria Math" panose="02040503050406030204" pitchFamily="18" charset="0"/>
                          </a:rPr>
                        </m:ctrlPr>
                      </m:sSubPr>
                      <m:e>
                        <m:r>
                          <a:rPr lang="zh-CN" altLang="en-US" b="0" i="1" dirty="0" smtClean="0">
                            <a:latin typeface="Cambria Math" panose="02040503050406030204" pitchFamily="18" charset="0"/>
                          </a:rPr>
                          <m:t>𝐺</m:t>
                        </m:r>
                      </m:e>
                      <m:sub>
                        <m:r>
                          <a:rPr lang="zh-CN" altLang="en-US" b="0" i="1" dirty="0">
                            <a:latin typeface="Cambria Math" panose="02040503050406030204" pitchFamily="18" charset="0"/>
                          </a:rPr>
                          <m:t>𝑚</m:t>
                        </m:r>
                      </m:sub>
                    </m:sSub>
                    <m:r>
                      <a:rPr lang="en-US" altLang="zh-CN" b="0" i="1" dirty="0">
                        <a:latin typeface="Cambria Math" panose="02040503050406030204" pitchFamily="18" charset="0"/>
                      </a:rPr>
                      <m:t>(</m:t>
                    </m:r>
                    <m:r>
                      <a:rPr lang="zh-CN" altLang="en-US" b="0" i="1" dirty="0">
                        <a:latin typeface="Cambria Math" panose="02040503050406030204" pitchFamily="18" charset="0"/>
                      </a:rPr>
                      <m:t>𝑥</m:t>
                    </m:r>
                    <m:r>
                      <a:rPr lang="en-US" altLang="zh-CN" b="0" i="1" dirty="0">
                        <a:latin typeface="Cambria Math" panose="02040503050406030204" pitchFamily="18" charset="0"/>
                      </a:rPr>
                      <m:t>)</m:t>
                    </m:r>
                  </m:oMath>
                </a14:m>
                <a:r>
                  <a:rPr lang="zh-CN" altLang="en-US" dirty="0"/>
                  <a:t>分类成功，则增大该样本权重，否则减少该样本权重。被错误分类样本在训练第</a:t>
                </a:r>
                <a14:m>
                  <m:oMath xmlns:m="http://schemas.openxmlformats.org/officeDocument/2006/math">
                    <m:r>
                      <a:rPr lang="zh-CN" altLang="en-US" i="1" dirty="0" smtClean="0">
                        <a:latin typeface="Cambria Math" panose="02040503050406030204" pitchFamily="18" charset="0"/>
                      </a:rPr>
                      <m:t>𝑚</m:t>
                    </m:r>
                    <m:r>
                      <a:rPr lang="en-US" altLang="zh-CN" i="1" dirty="0">
                        <a:latin typeface="Cambria Math" panose="02040503050406030204" pitchFamily="18" charset="0"/>
                      </a:rPr>
                      <m:t>+</m:t>
                    </m:r>
                    <m:r>
                      <a:rPr lang="en-US" altLang="zh-CN" i="1" dirty="0">
                        <a:latin typeface="Cambria Math" panose="02040503050406030204" pitchFamily="18" charset="0"/>
                      </a:rPr>
                      <m:t>1</m:t>
                    </m:r>
                  </m:oMath>
                </a14:m>
                <a:r>
                  <a:rPr lang="zh-CN" altLang="en-US" dirty="0"/>
                  <a:t>个弱分类器</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𝐺</m:t>
                        </m:r>
                      </m:e>
                      <m:sub>
                        <m:r>
                          <a:rPr lang="zh-CN" altLang="en-US" i="1" dirty="0">
                            <a:latin typeface="Cambria Math" panose="02040503050406030204" pitchFamily="18" charset="0"/>
                          </a:rPr>
                          <m:t>𝑚</m:t>
                        </m:r>
                        <m:r>
                          <a:rPr lang="en-US" altLang="zh-CN" i="1" dirty="0">
                            <a:latin typeface="Cambria Math" panose="02040503050406030204" pitchFamily="18" charset="0"/>
                          </a:rPr>
                          <m:t>+</m:t>
                        </m:r>
                        <m:r>
                          <a:rPr lang="en-US" altLang="zh-CN" i="1" dirty="0">
                            <a:latin typeface="Cambria Math" panose="02040503050406030204" pitchFamily="18" charset="0"/>
                          </a:rPr>
                          <m:t>1</m:t>
                        </m:r>
                      </m:sub>
                    </m:sSub>
                    <m:r>
                      <a:rPr lang="en-US" altLang="zh-CN" i="1" dirty="0">
                        <a:latin typeface="Cambria Math" panose="02040503050406030204" pitchFamily="18" charset="0"/>
                      </a:rPr>
                      <m:t>(</m:t>
                    </m:r>
                    <m:r>
                      <a:rPr lang="zh-CN" altLang="en-US" i="1" dirty="0">
                        <a:latin typeface="Cambria Math" panose="02040503050406030204" pitchFamily="18" charset="0"/>
                      </a:rPr>
                      <m:t>𝑥</m:t>
                    </m:r>
                    <m:r>
                      <a:rPr lang="en-US" altLang="zh-CN" i="1" dirty="0">
                        <a:latin typeface="Cambria Math" panose="02040503050406030204" pitchFamily="18" charset="0"/>
                      </a:rPr>
                      <m:t>)</m:t>
                    </m:r>
                  </m:oMath>
                </a14:m>
                <a:r>
                  <a:rPr lang="zh-CN" altLang="en-US" dirty="0"/>
                  <a:t>时会被“重点关注” </a:t>
                </a:r>
                <a:endParaRPr lang="zh-CN" altLang="en-US" dirty="0"/>
              </a:p>
              <a:p>
                <a:pPr lvl="1"/>
                <a:r>
                  <a:rPr lang="zh-CN" altLang="en-US" dirty="0"/>
                  <a:t>在每一轮学习过程中，</a:t>
                </a:r>
                <a:r>
                  <a:rPr lang="en-US" altLang="zh-CN" dirty="0"/>
                  <a:t>Ada Boosting</a:t>
                </a:r>
                <a:r>
                  <a:rPr lang="zh-CN" altLang="en-US" dirty="0"/>
                  <a:t>算法均在划重点（重视当前尚未被正确分类的样本）</a:t>
                </a:r>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b="0" i="1">
                              <a:latin typeface="Cambria Math" panose="02040503050406030204" pitchFamily="18" charset="0"/>
                              <a:cs typeface="Times New Roman" panose="02020603050405020304" pitchFamily="16" charset="0"/>
                            </a:rPr>
                          </m:ctrlPr>
                        </m:sSubPr>
                        <m:e>
                          <m:r>
                            <a:rPr lang="en-US" altLang="zh-CN" b="0" i="1">
                              <a:latin typeface="Cambria Math" panose="02040503050406030204"/>
                              <a:cs typeface="Times New Roman" panose="02020603050405020304" pitchFamily="16" charset="0"/>
                            </a:rPr>
                            <m:t>𝑤</m:t>
                          </m:r>
                        </m:e>
                        <m:sub>
                          <m:r>
                            <a:rPr lang="en-US" altLang="zh-CN" b="0" i="1">
                              <a:latin typeface="Cambria Math" panose="02040503050406030204"/>
                              <a:cs typeface="Times New Roman" panose="02020603050405020304" pitchFamily="16" charset="0"/>
                            </a:rPr>
                            <m:t>𝑚</m:t>
                          </m:r>
                          <m:r>
                            <a:rPr lang="en-US" altLang="zh-CN" b="0" i="1">
                              <a:latin typeface="Cambria Math" panose="02040503050406030204"/>
                              <a:cs typeface="Times New Roman" panose="02020603050405020304" pitchFamily="16" charset="0"/>
                            </a:rPr>
                            <m:t>+</m:t>
                          </m:r>
                          <m:r>
                            <a:rPr lang="en-US" altLang="zh-CN" b="0" i="1">
                              <a:latin typeface="Cambria Math" panose="02040503050406030204"/>
                              <a:cs typeface="Times New Roman" panose="02020603050405020304" pitchFamily="16" charset="0"/>
                            </a:rPr>
                            <m:t>1</m:t>
                          </m:r>
                          <m:r>
                            <a:rPr lang="en-US" altLang="zh-CN" b="0" i="1">
                              <a:latin typeface="Cambria Math" panose="02040503050406030204"/>
                              <a:cs typeface="Times New Roman" panose="02020603050405020304" pitchFamily="16" charset="0"/>
                            </a:rPr>
                            <m:t>,</m:t>
                          </m:r>
                          <m:r>
                            <a:rPr lang="en-US" altLang="zh-CN" b="0" i="1">
                              <a:latin typeface="Cambria Math" panose="02040503050406030204"/>
                              <a:cs typeface="Times New Roman" panose="02020603050405020304" pitchFamily="16" charset="0"/>
                            </a:rPr>
                            <m:t>𝑖</m:t>
                          </m:r>
                        </m:sub>
                      </m:sSub>
                      <m:r>
                        <a:rPr lang="en-US" altLang="zh-CN" b="0" i="1">
                          <a:latin typeface="Cambria Math" panose="02040503050406030204"/>
                          <a:cs typeface="Times New Roman" panose="02020603050405020304" pitchFamily="16" charset="0"/>
                        </a:rPr>
                        <m:t>=</m:t>
                      </m:r>
                      <m:d>
                        <m:dPr>
                          <m:begChr m:val="{"/>
                          <m:endChr m:val=""/>
                          <m:ctrlPr>
                            <a:rPr lang="en-US" altLang="zh-CN" b="0" i="1">
                              <a:latin typeface="Cambria Math" panose="02040503050406030204" pitchFamily="18" charset="0"/>
                              <a:cs typeface="Times New Roman" panose="02020603050405020304" pitchFamily="16" charset="0"/>
                            </a:rPr>
                          </m:ctrlPr>
                        </m:dPr>
                        <m:e>
                          <m:eqArr>
                            <m:eqArrPr>
                              <m:ctrlPr>
                                <a:rPr lang="en-US" altLang="zh-CN" b="0" i="1">
                                  <a:latin typeface="Cambria Math" panose="02040503050406030204" pitchFamily="18" charset="0"/>
                                  <a:cs typeface="Times New Roman" panose="02020603050405020304" pitchFamily="16" charset="0"/>
                                </a:rPr>
                              </m:ctrlPr>
                            </m:eqArrPr>
                            <m:e>
                              <m:f>
                                <m:fPr>
                                  <m:ctrlPr>
                                    <a:rPr lang="en-US" altLang="zh-CN" b="0" i="1">
                                      <a:latin typeface="Cambria Math" panose="02040503050406030204" pitchFamily="18" charset="0"/>
                                      <a:cs typeface="Times New Roman" panose="02020603050405020304" pitchFamily="16" charset="0"/>
                                    </a:rPr>
                                  </m:ctrlPr>
                                </m:fPr>
                                <m:num>
                                  <m:sSub>
                                    <m:sSubPr>
                                      <m:ctrlPr>
                                        <a:rPr lang="en-US" altLang="zh-CN" b="0" i="1">
                                          <a:latin typeface="Cambria Math" panose="02040503050406030204" pitchFamily="18" charset="0"/>
                                          <a:cs typeface="Times New Roman" panose="02020603050405020304" pitchFamily="16" charset="0"/>
                                        </a:rPr>
                                      </m:ctrlPr>
                                    </m:sSubPr>
                                    <m:e>
                                      <m:r>
                                        <a:rPr lang="en-US" altLang="zh-CN" b="0" i="1">
                                          <a:latin typeface="Cambria Math" panose="02040503050406030204"/>
                                          <a:cs typeface="Times New Roman" panose="02020603050405020304" pitchFamily="16" charset="0"/>
                                        </a:rPr>
                                        <m:t>𝑤</m:t>
                                      </m:r>
                                    </m:e>
                                    <m:sub>
                                      <m:r>
                                        <a:rPr lang="en-US" altLang="zh-CN" b="0" i="1">
                                          <a:latin typeface="Cambria Math" panose="02040503050406030204"/>
                                          <a:cs typeface="Times New Roman" panose="02020603050405020304" pitchFamily="16" charset="0"/>
                                        </a:rPr>
                                        <m:t>𝑚</m:t>
                                      </m:r>
                                      <m:r>
                                        <a:rPr lang="en-US" altLang="zh-CN" b="0" i="1">
                                          <a:latin typeface="Cambria Math" panose="02040503050406030204"/>
                                          <a:cs typeface="Times New Roman" panose="02020603050405020304" pitchFamily="16" charset="0"/>
                                        </a:rPr>
                                        <m:t>,</m:t>
                                      </m:r>
                                      <m:r>
                                        <a:rPr lang="en-US" altLang="zh-CN" b="0" i="1">
                                          <a:latin typeface="Cambria Math" panose="02040503050406030204"/>
                                          <a:cs typeface="Times New Roman" panose="02020603050405020304" pitchFamily="16" charset="0"/>
                                        </a:rPr>
                                        <m:t>𝑖</m:t>
                                      </m:r>
                                    </m:sub>
                                  </m:sSub>
                                </m:num>
                                <m:den>
                                  <m:sSub>
                                    <m:sSubPr>
                                      <m:ctrlPr>
                                        <a:rPr lang="en-US" altLang="zh-CN" b="0" i="1">
                                          <a:latin typeface="Cambria Math" panose="02040503050406030204" pitchFamily="18" charset="0"/>
                                          <a:cs typeface="Times New Roman" panose="02020603050405020304" pitchFamily="16" charset="0"/>
                                        </a:rPr>
                                      </m:ctrlPr>
                                    </m:sSubPr>
                                    <m:e>
                                      <m:r>
                                        <a:rPr lang="en-US" altLang="zh-CN" b="0" i="1">
                                          <a:latin typeface="Cambria Math" panose="02040503050406030204"/>
                                          <a:cs typeface="Times New Roman" panose="02020603050405020304" pitchFamily="16" charset="0"/>
                                        </a:rPr>
                                        <m:t>𝑍</m:t>
                                      </m:r>
                                    </m:e>
                                    <m:sub>
                                      <m:r>
                                        <a:rPr lang="en-US" altLang="zh-CN" b="0" i="1">
                                          <a:latin typeface="Cambria Math" panose="02040503050406030204"/>
                                          <a:cs typeface="Times New Roman" panose="02020603050405020304" pitchFamily="16" charset="0"/>
                                        </a:rPr>
                                        <m:t>𝑚</m:t>
                                      </m:r>
                                    </m:sub>
                                  </m:sSub>
                                </m:den>
                              </m:f>
                              <m:sSup>
                                <m:sSupPr>
                                  <m:ctrlPr>
                                    <a:rPr lang="en-US" altLang="zh-CN" b="0" i="1">
                                      <a:latin typeface="Cambria Math" panose="02040503050406030204" pitchFamily="18" charset="0"/>
                                      <a:cs typeface="Times New Roman" panose="02020603050405020304" pitchFamily="16" charset="0"/>
                                    </a:rPr>
                                  </m:ctrlPr>
                                </m:sSupPr>
                                <m:e>
                                  <m:r>
                                    <a:rPr lang="en-US" altLang="zh-CN" b="0" i="1">
                                      <a:latin typeface="Cambria Math" panose="02040503050406030204"/>
                                      <a:cs typeface="Times New Roman" panose="02020603050405020304" pitchFamily="16" charset="0"/>
                                    </a:rPr>
                                    <m:t>𝑒</m:t>
                                  </m:r>
                                </m:e>
                                <m:sup>
                                  <m:r>
                                    <a:rPr lang="en-US" altLang="zh-CN" b="0" i="1">
                                      <a:latin typeface="Cambria Math" panose="02040503050406030204"/>
                                      <a:cs typeface="Times New Roman" panose="02020603050405020304" pitchFamily="16" charset="0"/>
                                    </a:rPr>
                                    <m:t>−</m:t>
                                  </m:r>
                                  <m:sSub>
                                    <m:sSubPr>
                                      <m:ctrlPr>
                                        <a:rPr lang="en-US" altLang="zh-CN" b="0" i="1" smtClean="0">
                                          <a:latin typeface="Cambria Math" panose="02040503050406030204" pitchFamily="18" charset="0"/>
                                          <a:cs typeface="Times New Roman" panose="02020603050405020304" pitchFamily="16" charset="0"/>
                                        </a:rPr>
                                      </m:ctrlPr>
                                    </m:sSubPr>
                                    <m:e>
                                      <m:r>
                                        <a:rPr lang="en-US" altLang="zh-CN" b="0" i="1" smtClean="0">
                                          <a:latin typeface="Cambria Math" panose="02040503050406030204" pitchFamily="18" charset="0"/>
                                          <a:cs typeface="Times New Roman" panose="02020603050405020304" pitchFamily="16" charset="0"/>
                                        </a:rPr>
                                        <m:t>𝛼</m:t>
                                      </m:r>
                                    </m:e>
                                    <m:sub>
                                      <m:r>
                                        <a:rPr lang="en-US" altLang="zh-CN" b="0" i="1" smtClean="0">
                                          <a:latin typeface="Cambria Math" panose="02040503050406030204" pitchFamily="18" charset="0"/>
                                          <a:cs typeface="Times New Roman" panose="02020603050405020304" pitchFamily="16" charset="0"/>
                                        </a:rPr>
                                        <m:t>𝑚</m:t>
                                      </m:r>
                                    </m:sub>
                                  </m:sSub>
                                </m:sup>
                              </m:sSup>
                              <m:r>
                                <a:rPr lang="en-US" altLang="zh-CN" b="0" i="1">
                                  <a:latin typeface="Cambria Math" panose="02040503050406030204"/>
                                  <a:cs typeface="Times New Roman" panose="02020603050405020304" pitchFamily="16" charset="0"/>
                                </a:rPr>
                                <m:t>, </m:t>
                              </m:r>
                              <m:sSub>
                                <m:sSubPr>
                                  <m:ctrlPr>
                                    <a:rPr lang="en-US" altLang="zh-CN" b="0" i="1">
                                      <a:latin typeface="Cambria Math" panose="02040503050406030204" pitchFamily="18" charset="0"/>
                                      <a:cs typeface="Times New Roman" panose="02020603050405020304" pitchFamily="16" charset="0"/>
                                    </a:rPr>
                                  </m:ctrlPr>
                                </m:sSubPr>
                                <m:e>
                                  <m:r>
                                    <a:rPr lang="en-US" altLang="zh-CN" b="0" i="1">
                                      <a:latin typeface="Cambria Math" panose="02040503050406030204"/>
                                      <a:cs typeface="Times New Roman" panose="02020603050405020304" pitchFamily="16" charset="0"/>
                                    </a:rPr>
                                    <m:t>    </m:t>
                                  </m:r>
                                  <m:r>
                                    <a:rPr lang="en-US" altLang="zh-CN" b="0" i="1">
                                      <a:latin typeface="Cambria Math" panose="02040503050406030204"/>
                                      <a:cs typeface="Times New Roman" panose="02020603050405020304" pitchFamily="16" charset="0"/>
                                    </a:rPr>
                                    <m:t>𝐺</m:t>
                                  </m:r>
                                </m:e>
                                <m:sub>
                                  <m:r>
                                    <a:rPr lang="en-US" altLang="zh-CN" b="0" i="1">
                                      <a:latin typeface="Cambria Math" panose="02040503050406030204"/>
                                      <a:cs typeface="Times New Roman" panose="02020603050405020304" pitchFamily="16" charset="0"/>
                                    </a:rPr>
                                    <m:t>𝑚</m:t>
                                  </m:r>
                                </m:sub>
                              </m:sSub>
                              <m:d>
                                <m:dPr>
                                  <m:ctrlPr>
                                    <a:rPr lang="en-US" altLang="zh-CN" b="0" i="1">
                                      <a:latin typeface="Cambria Math" panose="02040503050406030204" pitchFamily="18" charset="0"/>
                                      <a:cs typeface="Times New Roman" panose="02020603050405020304" pitchFamily="16" charset="0"/>
                                    </a:rPr>
                                  </m:ctrlPr>
                                </m:dPr>
                                <m:e>
                                  <m:sSub>
                                    <m:sSubPr>
                                      <m:ctrlPr>
                                        <a:rPr lang="en-US" altLang="zh-CN" b="0" i="1">
                                          <a:latin typeface="Cambria Math" panose="02040503050406030204" pitchFamily="18" charset="0"/>
                                          <a:cs typeface="Times New Roman" panose="02020603050405020304" pitchFamily="16" charset="0"/>
                                        </a:rPr>
                                      </m:ctrlPr>
                                    </m:sSubPr>
                                    <m:e>
                                      <m:r>
                                        <a:rPr lang="en-US" altLang="zh-CN" b="0" i="1">
                                          <a:latin typeface="Cambria Math" panose="02040503050406030204"/>
                                          <a:cs typeface="Times New Roman" panose="02020603050405020304" pitchFamily="16" charset="0"/>
                                        </a:rPr>
                                        <m:t>𝑥</m:t>
                                      </m:r>
                                    </m:e>
                                    <m:sub>
                                      <m:r>
                                        <a:rPr lang="en-US" altLang="zh-CN" b="0" i="1">
                                          <a:latin typeface="Cambria Math" panose="02040503050406030204"/>
                                          <a:cs typeface="Times New Roman" panose="02020603050405020304" pitchFamily="16" charset="0"/>
                                        </a:rPr>
                                        <m:t>𝑖</m:t>
                                      </m:r>
                                    </m:sub>
                                  </m:sSub>
                                </m:e>
                              </m:d>
                              <m:r>
                                <a:rPr lang="en-US" altLang="zh-CN" b="0" i="1">
                                  <a:latin typeface="Cambria Math" panose="02040503050406030204"/>
                                  <a:cs typeface="Times New Roman" panose="02020603050405020304" pitchFamily="16" charset="0"/>
                                </a:rPr>
                                <m:t>=</m:t>
                              </m:r>
                              <m:sSub>
                                <m:sSubPr>
                                  <m:ctrlPr>
                                    <a:rPr lang="en-US" altLang="zh-CN" b="0" i="1">
                                      <a:latin typeface="Cambria Math" panose="02040503050406030204" pitchFamily="18" charset="0"/>
                                      <a:cs typeface="Times New Roman" panose="02020603050405020304" pitchFamily="16" charset="0"/>
                                    </a:rPr>
                                  </m:ctrlPr>
                                </m:sSubPr>
                                <m:e>
                                  <m:r>
                                    <a:rPr lang="en-US" altLang="zh-CN" b="0" i="1">
                                      <a:latin typeface="Cambria Math" panose="02040503050406030204"/>
                                      <a:cs typeface="Times New Roman" panose="02020603050405020304" pitchFamily="16" charset="0"/>
                                    </a:rPr>
                                    <m:t>𝑦</m:t>
                                  </m:r>
                                </m:e>
                                <m:sub>
                                  <m:r>
                                    <a:rPr lang="en-US" altLang="zh-CN" b="0" i="1">
                                      <a:latin typeface="Cambria Math" panose="02040503050406030204"/>
                                      <a:cs typeface="Times New Roman" panose="02020603050405020304" pitchFamily="16" charset="0"/>
                                    </a:rPr>
                                    <m:t>𝑖</m:t>
                                  </m:r>
                                </m:sub>
                              </m:sSub>
                            </m:e>
                            <m:e>
                              <m:f>
                                <m:fPr>
                                  <m:ctrlPr>
                                    <a:rPr lang="en-US" altLang="zh-CN" b="0" i="1">
                                      <a:latin typeface="Cambria Math" panose="02040503050406030204" pitchFamily="18" charset="0"/>
                                      <a:cs typeface="Times New Roman" panose="02020603050405020304" pitchFamily="16" charset="0"/>
                                    </a:rPr>
                                  </m:ctrlPr>
                                </m:fPr>
                                <m:num>
                                  <m:sSub>
                                    <m:sSubPr>
                                      <m:ctrlPr>
                                        <a:rPr lang="en-US" altLang="zh-CN" b="0" i="1">
                                          <a:latin typeface="Cambria Math" panose="02040503050406030204" pitchFamily="18" charset="0"/>
                                          <a:cs typeface="Times New Roman" panose="02020603050405020304" pitchFamily="16" charset="0"/>
                                        </a:rPr>
                                      </m:ctrlPr>
                                    </m:sSubPr>
                                    <m:e>
                                      <m:r>
                                        <a:rPr lang="en-US" altLang="zh-CN" b="0" i="1">
                                          <a:latin typeface="Cambria Math" panose="02040503050406030204"/>
                                          <a:cs typeface="Times New Roman" panose="02020603050405020304" pitchFamily="16" charset="0"/>
                                        </a:rPr>
                                        <m:t>𝑤</m:t>
                                      </m:r>
                                    </m:e>
                                    <m:sub>
                                      <m:r>
                                        <a:rPr lang="en-US" altLang="zh-CN" b="0" i="1">
                                          <a:latin typeface="Cambria Math" panose="02040503050406030204"/>
                                          <a:cs typeface="Times New Roman" panose="02020603050405020304" pitchFamily="16" charset="0"/>
                                        </a:rPr>
                                        <m:t>𝑚</m:t>
                                      </m:r>
                                      <m:r>
                                        <a:rPr lang="en-US" altLang="zh-CN" b="0" i="1">
                                          <a:latin typeface="Cambria Math" panose="02040503050406030204"/>
                                          <a:cs typeface="Times New Roman" panose="02020603050405020304" pitchFamily="16" charset="0"/>
                                        </a:rPr>
                                        <m:t>,</m:t>
                                      </m:r>
                                      <m:r>
                                        <a:rPr lang="en-US" altLang="zh-CN" b="0" i="1">
                                          <a:latin typeface="Cambria Math" panose="02040503050406030204"/>
                                          <a:cs typeface="Times New Roman" panose="02020603050405020304" pitchFamily="16" charset="0"/>
                                        </a:rPr>
                                        <m:t>𝑖</m:t>
                                      </m:r>
                                    </m:sub>
                                  </m:sSub>
                                </m:num>
                                <m:den>
                                  <m:sSub>
                                    <m:sSubPr>
                                      <m:ctrlPr>
                                        <a:rPr lang="en-US" altLang="zh-CN" b="0" i="1">
                                          <a:latin typeface="Cambria Math" panose="02040503050406030204" pitchFamily="18" charset="0"/>
                                          <a:cs typeface="Times New Roman" panose="02020603050405020304" pitchFamily="16" charset="0"/>
                                        </a:rPr>
                                      </m:ctrlPr>
                                    </m:sSubPr>
                                    <m:e>
                                      <m:r>
                                        <a:rPr lang="en-US" altLang="zh-CN" b="0" i="1">
                                          <a:latin typeface="Cambria Math" panose="02040503050406030204"/>
                                          <a:cs typeface="Times New Roman" panose="02020603050405020304" pitchFamily="16" charset="0"/>
                                        </a:rPr>
                                        <m:t>𝑍</m:t>
                                      </m:r>
                                    </m:e>
                                    <m:sub>
                                      <m:r>
                                        <a:rPr lang="en-US" altLang="zh-CN" b="0" i="1">
                                          <a:latin typeface="Cambria Math" panose="02040503050406030204"/>
                                          <a:cs typeface="Times New Roman" panose="02020603050405020304" pitchFamily="16" charset="0"/>
                                        </a:rPr>
                                        <m:t>𝑚</m:t>
                                      </m:r>
                                    </m:sub>
                                  </m:sSub>
                                </m:den>
                              </m:f>
                              <m:sSup>
                                <m:sSupPr>
                                  <m:ctrlPr>
                                    <a:rPr lang="en-US" altLang="zh-CN" b="0" i="1">
                                      <a:latin typeface="Cambria Math" panose="02040503050406030204" pitchFamily="18" charset="0"/>
                                      <a:cs typeface="Times New Roman" panose="02020603050405020304" pitchFamily="16" charset="0"/>
                                    </a:rPr>
                                  </m:ctrlPr>
                                </m:sSupPr>
                                <m:e>
                                  <m:r>
                                    <a:rPr lang="en-US" altLang="zh-CN" b="0" i="1">
                                      <a:latin typeface="Cambria Math" panose="02040503050406030204"/>
                                      <a:cs typeface="Times New Roman" panose="02020603050405020304" pitchFamily="16" charset="0"/>
                                    </a:rPr>
                                    <m:t>𝑒</m:t>
                                  </m:r>
                                </m:e>
                                <m:sup>
                                  <m:sSub>
                                    <m:sSubPr>
                                      <m:ctrlPr>
                                        <a:rPr lang="en-US" altLang="zh-CN" b="0" i="1">
                                          <a:latin typeface="Cambria Math" panose="02040503050406030204" pitchFamily="18" charset="0"/>
                                          <a:cs typeface="Times New Roman" panose="02020603050405020304" pitchFamily="16" charset="0"/>
                                        </a:rPr>
                                      </m:ctrlPr>
                                    </m:sSubPr>
                                    <m:e>
                                      <m:r>
                                        <a:rPr lang="en-US" altLang="zh-CN" b="0" i="1">
                                          <a:latin typeface="Cambria Math" panose="02040503050406030204" pitchFamily="18" charset="0"/>
                                          <a:cs typeface="Times New Roman" panose="02020603050405020304" pitchFamily="16" charset="0"/>
                                        </a:rPr>
                                        <m:t>𝛼</m:t>
                                      </m:r>
                                    </m:e>
                                    <m:sub>
                                      <m:r>
                                        <a:rPr lang="en-US" altLang="zh-CN" b="0" i="1">
                                          <a:latin typeface="Cambria Math" panose="02040503050406030204" pitchFamily="18" charset="0"/>
                                          <a:cs typeface="Times New Roman" panose="02020603050405020304" pitchFamily="16" charset="0"/>
                                        </a:rPr>
                                        <m:t>𝑚</m:t>
                                      </m:r>
                                    </m:sub>
                                  </m:sSub>
                                </m:sup>
                              </m:sSup>
                              <m:sSub>
                                <m:sSubPr>
                                  <m:ctrlPr>
                                    <a:rPr lang="en-US" altLang="zh-CN" b="0" i="1">
                                      <a:latin typeface="Cambria Math" panose="02040503050406030204" pitchFamily="18" charset="0"/>
                                      <a:cs typeface="Times New Roman" panose="02020603050405020304" pitchFamily="16" charset="0"/>
                                    </a:rPr>
                                  </m:ctrlPr>
                                </m:sSubPr>
                                <m:e>
                                  <m:r>
                                    <a:rPr lang="en-US" altLang="zh-CN" b="0" i="1">
                                      <a:latin typeface="Cambria Math" panose="02040503050406030204"/>
                                      <a:cs typeface="Times New Roman" panose="02020603050405020304" pitchFamily="16" charset="0"/>
                                    </a:rPr>
                                    <m:t>,  </m:t>
                                  </m:r>
                                  <m:r>
                                    <a:rPr lang="en-US" altLang="zh-CN" b="0" i="1">
                                      <a:latin typeface="Cambria Math" panose="02040503050406030204"/>
                                      <a:cs typeface="Times New Roman" panose="02020603050405020304" pitchFamily="16" charset="0"/>
                                    </a:rPr>
                                    <m:t>𝐺</m:t>
                                  </m:r>
                                </m:e>
                                <m:sub>
                                  <m:r>
                                    <a:rPr lang="en-US" altLang="zh-CN" b="0" i="1">
                                      <a:latin typeface="Cambria Math" panose="02040503050406030204"/>
                                      <a:cs typeface="Times New Roman" panose="02020603050405020304" pitchFamily="16" charset="0"/>
                                    </a:rPr>
                                    <m:t>𝑚</m:t>
                                  </m:r>
                                </m:sub>
                              </m:sSub>
                              <m:d>
                                <m:dPr>
                                  <m:ctrlPr>
                                    <a:rPr lang="en-US" altLang="zh-CN" b="0" i="1">
                                      <a:latin typeface="Cambria Math" panose="02040503050406030204" pitchFamily="18" charset="0"/>
                                      <a:cs typeface="Times New Roman" panose="02020603050405020304" pitchFamily="16" charset="0"/>
                                    </a:rPr>
                                  </m:ctrlPr>
                                </m:dPr>
                                <m:e>
                                  <m:sSub>
                                    <m:sSubPr>
                                      <m:ctrlPr>
                                        <a:rPr lang="en-US" altLang="zh-CN" b="0" i="1">
                                          <a:latin typeface="Cambria Math" panose="02040503050406030204" pitchFamily="18" charset="0"/>
                                          <a:cs typeface="Times New Roman" panose="02020603050405020304" pitchFamily="16" charset="0"/>
                                        </a:rPr>
                                      </m:ctrlPr>
                                    </m:sSubPr>
                                    <m:e>
                                      <m:r>
                                        <a:rPr lang="en-US" altLang="zh-CN" b="0" i="1">
                                          <a:latin typeface="Cambria Math" panose="02040503050406030204"/>
                                          <a:cs typeface="Times New Roman" panose="02020603050405020304" pitchFamily="16" charset="0"/>
                                        </a:rPr>
                                        <m:t>𝑥</m:t>
                                      </m:r>
                                    </m:e>
                                    <m:sub>
                                      <m:r>
                                        <a:rPr lang="en-US" altLang="zh-CN" b="0" i="1">
                                          <a:latin typeface="Cambria Math" panose="02040503050406030204"/>
                                          <a:cs typeface="Times New Roman" panose="02020603050405020304" pitchFamily="16" charset="0"/>
                                        </a:rPr>
                                        <m:t>𝑖</m:t>
                                      </m:r>
                                    </m:sub>
                                  </m:sSub>
                                </m:e>
                              </m:d>
                              <m:r>
                                <a:rPr lang="en-US" altLang="zh-CN" b="0" i="1">
                                  <a:latin typeface="Cambria Math" panose="02040503050406030204"/>
                                  <a:ea typeface="Cambria Math" panose="02040503050406030204"/>
                                  <a:cs typeface="Times New Roman" panose="02020603050405020304" pitchFamily="16" charset="0"/>
                                </a:rPr>
                                <m:t>≠</m:t>
                              </m:r>
                              <m:sSub>
                                <m:sSubPr>
                                  <m:ctrlPr>
                                    <a:rPr lang="en-US" altLang="zh-CN" b="0" i="1">
                                      <a:latin typeface="Cambria Math" panose="02040503050406030204" pitchFamily="18" charset="0"/>
                                      <a:cs typeface="Times New Roman" panose="02020603050405020304" pitchFamily="16" charset="0"/>
                                    </a:rPr>
                                  </m:ctrlPr>
                                </m:sSubPr>
                                <m:e>
                                  <m:r>
                                    <a:rPr lang="en-US" altLang="zh-CN" b="0" i="1">
                                      <a:latin typeface="Cambria Math" panose="02040503050406030204"/>
                                      <a:cs typeface="Times New Roman" panose="02020603050405020304" pitchFamily="16" charset="0"/>
                                    </a:rPr>
                                    <m:t>𝑦</m:t>
                                  </m:r>
                                </m:e>
                                <m:sub>
                                  <m:r>
                                    <a:rPr lang="en-US" altLang="zh-CN" b="0" i="1">
                                      <a:latin typeface="Cambria Math" panose="02040503050406030204"/>
                                      <a:cs typeface="Times New Roman" panose="02020603050405020304" pitchFamily="16" charset="0"/>
                                    </a:rPr>
                                    <m:t>𝑖</m:t>
                                  </m:r>
                                </m:sub>
                              </m:sSub>
                            </m:e>
                          </m:eqArr>
                        </m:e>
                      </m:d>
                    </m:oMath>
                  </m:oMathPara>
                </a14:m>
                <a:endParaRPr lang="zh-CN" altLang="en-US" b="0"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7"/>
                </a:stretch>
              </a:blipFill>
            </p:spPr>
            <p:txBody>
              <a:bodyPr/>
              <a:lstStyle/>
              <a:p>
                <a:r>
                  <a:rPr lang="zh-CN" altLang="en-US">
                    <a:noFill/>
                  </a:rPr>
                  <a:t> </a:t>
                </a:r>
              </a:p>
            </p:txBody>
          </p:sp>
        </mc:Fallback>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altLang="zh-CN" dirty="0"/>
              <a:t>Ada Boosting</a:t>
            </a:r>
            <a:r>
              <a:rPr lang="zh-CN" altLang="en-GB" dirty="0"/>
              <a:t>：</a:t>
            </a:r>
            <a:r>
              <a:rPr lang="zh-CN" altLang="en-US" dirty="0"/>
              <a:t>算法解释</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dirty="0"/>
                  <a:t>弱分类器构造强分类器</a:t>
                </a:r>
                <a:endParaRPr lang="en-US" altLang="zh-CN" dirty="0"/>
              </a:p>
              <a:p>
                <a:pPr lvl="1"/>
                <a14:m>
                  <m:oMath xmlns:m="http://schemas.openxmlformats.org/officeDocument/2006/math">
                    <m:r>
                      <a:rPr lang="zh-CN" altLang="en-US" i="1" dirty="0" smtClean="0">
                        <a:latin typeface="Cambria Math" panose="02040503050406030204" pitchFamily="18" charset="0"/>
                      </a:rPr>
                      <m:t>𝑓</m:t>
                    </m:r>
                    <m:r>
                      <a:rPr lang="en-US" altLang="zh-CN" i="1" dirty="0">
                        <a:latin typeface="Cambria Math" panose="02040503050406030204" pitchFamily="18" charset="0"/>
                      </a:rPr>
                      <m:t>(</m:t>
                    </m:r>
                    <m:r>
                      <a:rPr lang="zh-CN" altLang="en-US" i="1" dirty="0">
                        <a:latin typeface="Cambria Math" panose="02040503050406030204" pitchFamily="18" charset="0"/>
                      </a:rPr>
                      <m:t>𝑥</m:t>
                    </m:r>
                    <m:r>
                      <a:rPr lang="en-US" altLang="zh-CN" i="1" dirty="0">
                        <a:latin typeface="Cambria Math" panose="02040503050406030204" pitchFamily="18" charset="0"/>
                      </a:rPr>
                      <m:t>)</m:t>
                    </m:r>
                  </m:oMath>
                </a14:m>
                <a:r>
                  <a:rPr lang="zh-CN" altLang="en-US" dirty="0"/>
                  <a:t>是</a:t>
                </a:r>
                <a14:m>
                  <m:oMath xmlns:m="http://schemas.openxmlformats.org/officeDocument/2006/math">
                    <m:r>
                      <a:rPr lang="zh-CN" altLang="en-US" i="1" dirty="0" smtClean="0">
                        <a:latin typeface="Cambria Math" panose="02040503050406030204" pitchFamily="18" charset="0"/>
                      </a:rPr>
                      <m:t>𝑀</m:t>
                    </m:r>
                  </m:oMath>
                </a14:m>
                <a:r>
                  <a:rPr lang="zh-CN" altLang="en-US" dirty="0"/>
                  <a:t>个弱分类器的加权线性累加。分类能力越强的弱分类器具有更大权重。</a:t>
                </a:r>
                <a:endParaRPr lang="zh-CN" altLang="en-US" dirty="0"/>
              </a:p>
              <a:p>
                <a:pPr lvl="1"/>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𝛼</m:t>
                        </m:r>
                      </m:e>
                      <m:sub>
                        <m:r>
                          <a:rPr lang="zh-CN" altLang="en-US" i="1" dirty="0">
                            <a:latin typeface="Cambria Math" panose="02040503050406030204" pitchFamily="18" charset="0"/>
                          </a:rPr>
                          <m:t>𝑚</m:t>
                        </m:r>
                      </m:sub>
                    </m:sSub>
                  </m:oMath>
                </a14:m>
                <a:r>
                  <a:rPr lang="zh-CN" altLang="en-US" dirty="0"/>
                  <a:t>累加之和并不等于</a:t>
                </a:r>
                <a:r>
                  <a:rPr lang="en-US" altLang="zh-CN" dirty="0"/>
                  <a:t>1</a:t>
                </a:r>
                <a:r>
                  <a:rPr lang="zh-CN" altLang="en-US" dirty="0"/>
                  <a:t>。</a:t>
                </a:r>
                <a:endParaRPr lang="zh-CN" altLang="en-US" dirty="0"/>
              </a:p>
              <a:p>
                <a:pPr lvl="1"/>
                <a14:m>
                  <m:oMath xmlns:m="http://schemas.openxmlformats.org/officeDocument/2006/math">
                    <m:r>
                      <a:rPr lang="zh-CN" altLang="en-US" i="1" dirty="0" smtClean="0">
                        <a:latin typeface="Cambria Math" panose="02040503050406030204" pitchFamily="18" charset="0"/>
                      </a:rPr>
                      <m:t>𝑓</m:t>
                    </m:r>
                    <m:r>
                      <a:rPr lang="en-US" altLang="zh-CN" i="1" dirty="0">
                        <a:latin typeface="Cambria Math" panose="02040503050406030204" pitchFamily="18" charset="0"/>
                      </a:rPr>
                      <m:t>(</m:t>
                    </m:r>
                    <m:r>
                      <a:rPr lang="zh-CN" altLang="en-US" i="1" dirty="0">
                        <a:latin typeface="Cambria Math" panose="02040503050406030204" pitchFamily="18" charset="0"/>
                      </a:rPr>
                      <m:t>𝑥</m:t>
                    </m:r>
                    <m:r>
                      <a:rPr lang="en-US" altLang="zh-CN" i="1" dirty="0">
                        <a:latin typeface="Cambria Math" panose="02040503050406030204" pitchFamily="18" charset="0"/>
                      </a:rPr>
                      <m:t>)</m:t>
                    </m:r>
                  </m:oMath>
                </a14:m>
                <a:r>
                  <a:rPr lang="zh-CN" altLang="en-US" dirty="0"/>
                  <a:t>符号决定样本</a:t>
                </a:r>
                <a14:m>
                  <m:oMath xmlns:m="http://schemas.openxmlformats.org/officeDocument/2006/math">
                    <m:r>
                      <a:rPr lang="zh-CN" altLang="en-US" i="1" dirty="0" smtClean="0">
                        <a:latin typeface="Cambria Math" panose="02040503050406030204" pitchFamily="18" charset="0"/>
                      </a:rPr>
                      <m:t>𝑥</m:t>
                    </m:r>
                  </m:oMath>
                </a14:m>
                <a:r>
                  <a:rPr lang="zh-CN" altLang="en-US" dirty="0"/>
                  <a:t>分类为</a:t>
                </a:r>
                <a:r>
                  <a:rPr lang="en-US" altLang="zh-CN" dirty="0"/>
                  <a:t>1</a:t>
                </a:r>
                <a:r>
                  <a:rPr lang="zh-CN" altLang="en-US" dirty="0"/>
                  <a:t>或</a:t>
                </a:r>
                <a:r>
                  <a:rPr lang="en-US" altLang="zh-CN" dirty="0"/>
                  <a:t>-1</a:t>
                </a:r>
                <a:r>
                  <a:rPr lang="zh-CN" altLang="en-US" dirty="0"/>
                  <a:t>。如果</a:t>
                </a:r>
                <a14:m>
                  <m:oMath xmlns:m="http://schemas.openxmlformats.org/officeDocument/2006/math">
                    <m:nary>
                      <m:naryPr>
                        <m:chr m:val="∑"/>
                        <m:ctrlPr>
                          <a:rPr lang="zh-CN" altLang="en-US" i="1" dirty="0" smtClean="0">
                            <a:latin typeface="Cambria Math" panose="02040503050406030204" pitchFamily="18" charset="0"/>
                          </a:rPr>
                        </m:ctrlPr>
                      </m:naryPr>
                      <m:sub>
                        <m:r>
                          <a:rPr lang="zh-CN" altLang="en-US" i="1" dirty="0">
                            <a:latin typeface="Cambria Math" panose="02040503050406030204" pitchFamily="18" charset="0"/>
                          </a:rPr>
                          <m:t>𝑖</m:t>
                        </m:r>
                        <m:r>
                          <a:rPr lang="en-US" altLang="zh-CN" i="1" dirty="0">
                            <a:latin typeface="Cambria Math" panose="02040503050406030204" pitchFamily="18" charset="0"/>
                          </a:rPr>
                          <m:t>=</m:t>
                        </m:r>
                        <m:r>
                          <a:rPr lang="en-US" altLang="zh-CN" i="1" dirty="0">
                            <a:latin typeface="Cambria Math" panose="02040503050406030204" pitchFamily="18" charset="0"/>
                          </a:rPr>
                          <m:t>1</m:t>
                        </m:r>
                      </m:sub>
                      <m:sup>
                        <m:r>
                          <a:rPr lang="zh-CN" altLang="en-US" i="1" dirty="0">
                            <a:latin typeface="Cambria Math" panose="02040503050406030204" pitchFamily="18" charset="0"/>
                          </a:rPr>
                          <m:t>𝑀</m:t>
                        </m:r>
                      </m:sup>
                      <m:e>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𝛼</m:t>
                            </m:r>
                          </m:e>
                          <m:sub>
                            <m:r>
                              <a:rPr lang="zh-CN" altLang="en-US" i="1" dirty="0">
                                <a:latin typeface="Cambria Math" panose="02040503050406030204" pitchFamily="18" charset="0"/>
                              </a:rPr>
                              <m:t>𝑚</m:t>
                            </m:r>
                          </m:sub>
                        </m:sSub>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𝐺</m:t>
                            </m:r>
                          </m:e>
                          <m:sub>
                            <m:r>
                              <a:rPr lang="zh-CN" altLang="en-US" i="1" dirty="0">
                                <a:latin typeface="Cambria Math" panose="02040503050406030204" pitchFamily="18" charset="0"/>
                              </a:rPr>
                              <m:t>𝑚</m:t>
                            </m:r>
                          </m:sub>
                        </m:sSub>
                        <m:d>
                          <m:dPr>
                            <m:ctrlPr>
                              <a:rPr lang="en-US" altLang="zh-CN" i="1" dirty="0">
                                <a:latin typeface="Cambria Math" panose="02040503050406030204" pitchFamily="18" charset="0"/>
                              </a:rPr>
                            </m:ctrlPr>
                          </m:dPr>
                          <m:e>
                            <m:r>
                              <a:rPr lang="zh-CN" altLang="en-US" i="1" dirty="0">
                                <a:latin typeface="Cambria Math" panose="02040503050406030204" pitchFamily="18" charset="0"/>
                              </a:rPr>
                              <m:t>𝑥</m:t>
                            </m:r>
                          </m:e>
                        </m:d>
                      </m:e>
                    </m:nary>
                  </m:oMath>
                </a14:m>
                <a:r>
                  <a:rPr lang="zh-CN" altLang="en-US" dirty="0"/>
                  <a:t>为正，则强分类器</a:t>
                </a:r>
                <a14:m>
                  <m:oMath xmlns:m="http://schemas.openxmlformats.org/officeDocument/2006/math">
                    <m:r>
                      <a:rPr lang="zh-CN" altLang="en-US" i="1" dirty="0" smtClean="0">
                        <a:latin typeface="Cambria Math" panose="02040503050406030204" pitchFamily="18" charset="0"/>
                      </a:rPr>
                      <m:t>𝐺</m:t>
                    </m:r>
                    <m:r>
                      <a:rPr lang="en-US" altLang="zh-CN" i="1" dirty="0">
                        <a:latin typeface="Cambria Math" panose="02040503050406030204" pitchFamily="18" charset="0"/>
                      </a:rPr>
                      <m:t>(</m:t>
                    </m:r>
                    <m:r>
                      <a:rPr lang="zh-CN" altLang="en-US" i="1" dirty="0">
                        <a:latin typeface="Cambria Math" panose="02040503050406030204" pitchFamily="18" charset="0"/>
                      </a:rPr>
                      <m:t>𝑥</m:t>
                    </m:r>
                    <m:r>
                      <a:rPr lang="en-US" altLang="zh-CN" i="1" dirty="0">
                        <a:latin typeface="Cambria Math" panose="02040503050406030204" pitchFamily="18" charset="0"/>
                      </a:rPr>
                      <m:t>)</m:t>
                    </m:r>
                  </m:oMath>
                </a14:m>
                <a:r>
                  <a:rPr lang="zh-CN" altLang="en-US" dirty="0"/>
                  <a:t>将样本</a:t>
                </a:r>
                <a14:m>
                  <m:oMath xmlns:m="http://schemas.openxmlformats.org/officeDocument/2006/math">
                    <m:r>
                      <a:rPr lang="zh-CN" altLang="en-US" i="1" dirty="0" smtClean="0">
                        <a:latin typeface="Cambria Math" panose="02040503050406030204" pitchFamily="18" charset="0"/>
                      </a:rPr>
                      <m:t>𝑥</m:t>
                    </m:r>
                  </m:oMath>
                </a14:m>
                <a:r>
                  <a:rPr lang="zh-CN" altLang="en-US" dirty="0"/>
                  <a:t>分类为</a:t>
                </a:r>
                <a:r>
                  <a:rPr lang="en-US" altLang="zh-CN" dirty="0"/>
                  <a:t>1</a:t>
                </a:r>
                <a:r>
                  <a:rPr lang="zh-CN" altLang="en-US" dirty="0"/>
                  <a:t>；否则为</a:t>
                </a:r>
                <a:r>
                  <a:rPr lang="en-US" altLang="zh-CN" dirty="0"/>
                  <a:t>-1</a:t>
                </a:r>
                <a:r>
                  <a:rPr lang="zh-CN" altLang="en-US" dirty="0"/>
                  <a:t>。</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sz="3200" i="1">
                          <a:latin typeface="Cambria Math" panose="02040503050406030204"/>
                          <a:ea typeface="黑体" panose="02010609060101010101" pitchFamily="49" charset="-122"/>
                          <a:cs typeface="Times New Roman" panose="02020603050405020304" pitchFamily="16" charset="0"/>
                        </a:rPr>
                        <m:t>𝐺</m:t>
                      </m:r>
                      <m:d>
                        <m:d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dPr>
                        <m:e>
                          <m:r>
                            <a:rPr lang="en-US" altLang="zh-CN" sz="3200" i="1">
                              <a:latin typeface="Cambria Math" panose="02040503050406030204"/>
                              <a:ea typeface="黑体" panose="02010609060101010101" pitchFamily="49" charset="-122"/>
                              <a:cs typeface="Times New Roman" panose="02020603050405020304" pitchFamily="16" charset="0"/>
                            </a:rPr>
                            <m:t>𝑥</m:t>
                          </m:r>
                        </m:e>
                      </m:d>
                      <m:r>
                        <a:rPr lang="en-US" altLang="zh-CN" sz="3200" i="1">
                          <a:latin typeface="Cambria Math" panose="02040503050406030204"/>
                          <a:ea typeface="黑体" panose="02010609060101010101" pitchFamily="49" charset="-122"/>
                          <a:cs typeface="Times New Roman" panose="02020603050405020304" pitchFamily="16" charset="0"/>
                        </a:rPr>
                        <m:t>=</m:t>
                      </m:r>
                      <m:r>
                        <a:rPr lang="en-US" altLang="zh-CN" sz="3200" i="1">
                          <a:latin typeface="Cambria Math" panose="02040503050406030204"/>
                          <a:ea typeface="黑体" panose="02010609060101010101" pitchFamily="49" charset="-122"/>
                          <a:cs typeface="Times New Roman" panose="02020603050405020304" pitchFamily="16" charset="0"/>
                        </a:rPr>
                        <m:t>𝑠𝑖𝑔𝑛</m:t>
                      </m:r>
                      <m:d>
                        <m:d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dPr>
                        <m:e>
                          <m:r>
                            <a:rPr lang="en-US" altLang="zh-CN" sz="3200" i="1">
                              <a:latin typeface="Cambria Math" panose="02040503050406030204"/>
                              <a:ea typeface="黑体" panose="02010609060101010101" pitchFamily="49" charset="-122"/>
                              <a:cs typeface="Times New Roman" panose="02020603050405020304" pitchFamily="16" charset="0"/>
                            </a:rPr>
                            <m:t>𝑓</m:t>
                          </m:r>
                          <m:d>
                            <m:d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dPr>
                            <m:e>
                              <m:r>
                                <a:rPr lang="en-US" altLang="zh-CN" sz="3200" i="1">
                                  <a:latin typeface="Cambria Math" panose="02040503050406030204"/>
                                  <a:ea typeface="黑体" panose="02010609060101010101" pitchFamily="49" charset="-122"/>
                                  <a:cs typeface="Times New Roman" panose="02020603050405020304" pitchFamily="16" charset="0"/>
                                </a:rPr>
                                <m:t>𝑥</m:t>
                              </m:r>
                            </m:e>
                          </m:d>
                        </m:e>
                      </m:d>
                      <m:r>
                        <a:rPr lang="en-US" altLang="zh-CN" sz="3200" i="1">
                          <a:latin typeface="Cambria Math" panose="02040503050406030204"/>
                          <a:ea typeface="黑体" panose="02010609060101010101" pitchFamily="49" charset="-122"/>
                          <a:cs typeface="Times New Roman" panose="02020603050405020304" pitchFamily="16" charset="0"/>
                        </a:rPr>
                        <m:t>=</m:t>
                      </m:r>
                      <m:r>
                        <a:rPr lang="en-US" altLang="zh-CN" sz="3200" i="1">
                          <a:latin typeface="Cambria Math" panose="02040503050406030204"/>
                          <a:ea typeface="黑体" panose="02010609060101010101" pitchFamily="49" charset="-122"/>
                          <a:cs typeface="Times New Roman" panose="02020603050405020304" pitchFamily="16" charset="0"/>
                        </a:rPr>
                        <m:t>𝑠𝑖𝑔𝑛</m:t>
                      </m:r>
                      <m:d>
                        <m:d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dPr>
                        <m:e>
                          <m:nary>
                            <m:naryPr>
                              <m:chr m:val="∑"/>
                              <m:limLoc m:val="subSup"/>
                              <m:ctrlPr>
                                <a:rPr lang="en-US" altLang="zh-CN" sz="3200" i="1" smtClean="0">
                                  <a:latin typeface="Cambria Math" panose="02040503050406030204" pitchFamily="18" charset="0"/>
                                  <a:ea typeface="黑体" panose="02010609060101010101" pitchFamily="49" charset="-122"/>
                                  <a:cs typeface="Times New Roman" panose="02020603050405020304" pitchFamily="16" charset="0"/>
                                </a:rPr>
                              </m:ctrlPr>
                            </m:naryPr>
                            <m:sub>
                              <m:r>
                                <m:rPr>
                                  <m:brk m:alnAt="25"/>
                                </m:rPr>
                                <a:rPr lang="en-US" altLang="zh-CN" sz="3200" b="0" i="1" smtClean="0">
                                  <a:latin typeface="Cambria Math" panose="02040503050406030204" pitchFamily="18" charset="0"/>
                                  <a:ea typeface="黑体" panose="02010609060101010101" pitchFamily="49" charset="-122"/>
                                  <a:cs typeface="Times New Roman" panose="02020603050405020304" pitchFamily="16" charset="0"/>
                                </a:rPr>
                                <m:t>𝑖</m:t>
                              </m:r>
                              <m:r>
                                <a:rPr lang="en-US" altLang="zh-CN" sz="3200" b="0" i="1" smtClean="0">
                                  <a:latin typeface="Cambria Math" panose="02040503050406030204" pitchFamily="18" charset="0"/>
                                  <a:ea typeface="黑体" panose="02010609060101010101" pitchFamily="49" charset="-122"/>
                                  <a:cs typeface="Times New Roman" panose="02020603050405020304" pitchFamily="16" charset="0"/>
                                </a:rPr>
                                <m:t>=</m:t>
                              </m:r>
                              <m:r>
                                <a:rPr lang="en-US" altLang="zh-CN" sz="3200" b="0" i="1" smtClean="0">
                                  <a:latin typeface="Cambria Math" panose="02040503050406030204" pitchFamily="18" charset="0"/>
                                  <a:ea typeface="黑体" panose="02010609060101010101" pitchFamily="49" charset="-122"/>
                                  <a:cs typeface="Times New Roman" panose="02020603050405020304" pitchFamily="16" charset="0"/>
                                </a:rPr>
                                <m:t>1</m:t>
                              </m:r>
                            </m:sub>
                            <m:sup>
                              <m:r>
                                <a:rPr lang="en-US" altLang="zh-CN" sz="3200" b="0" i="1" smtClean="0">
                                  <a:latin typeface="Cambria Math" panose="02040503050406030204" pitchFamily="18" charset="0"/>
                                  <a:ea typeface="黑体" panose="02010609060101010101" pitchFamily="49" charset="-122"/>
                                  <a:cs typeface="Times New Roman" panose="02020603050405020304" pitchFamily="16" charset="0"/>
                                </a:rPr>
                                <m:t>𝑀</m:t>
                              </m:r>
                            </m:sup>
                            <m:e>
                              <m:sSub>
                                <m:sSub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bPr>
                                <m:e>
                                  <m:r>
                                    <a:rPr lang="zh-CN" altLang="en-US" sz="3200" i="1">
                                      <a:latin typeface="Cambria Math" panose="02040503050406030204"/>
                                      <a:ea typeface="黑体" panose="02010609060101010101" pitchFamily="49" charset="-122"/>
                                      <a:cs typeface="Times New Roman" panose="02020603050405020304" pitchFamily="16" charset="0"/>
                                    </a:rPr>
                                    <m:t>𝛼</m:t>
                                  </m:r>
                                </m:e>
                                <m:sub>
                                  <m:r>
                                    <a:rPr lang="en-US" altLang="zh-CN" sz="3200" i="1">
                                      <a:latin typeface="Cambria Math" panose="02040503050406030204"/>
                                      <a:ea typeface="黑体" panose="02010609060101010101" pitchFamily="49" charset="-122"/>
                                      <a:cs typeface="Times New Roman" panose="02020603050405020304" pitchFamily="16" charset="0"/>
                                    </a:rPr>
                                    <m:t>𝑚</m:t>
                                  </m:r>
                                </m:sub>
                              </m:sSub>
                              <m:sSub>
                                <m:sSubPr>
                                  <m:ctrlPr>
                                    <a:rPr lang="en-US" altLang="zh-CN" sz="32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3200" i="1">
                                      <a:latin typeface="Cambria Math" panose="02040503050406030204"/>
                                      <a:ea typeface="黑体" panose="02010609060101010101" pitchFamily="49" charset="-122"/>
                                      <a:cs typeface="Times New Roman" panose="02020603050405020304" pitchFamily="16" charset="0"/>
                                    </a:rPr>
                                    <m:t>𝐺</m:t>
                                  </m:r>
                                </m:e>
                                <m:sub>
                                  <m:r>
                                    <a:rPr lang="en-US" altLang="zh-CN" sz="3200" i="1">
                                      <a:latin typeface="Cambria Math" panose="02040503050406030204"/>
                                      <a:ea typeface="黑体" panose="02010609060101010101" pitchFamily="49" charset="-122"/>
                                      <a:cs typeface="Times New Roman" panose="02020603050405020304" pitchFamily="16" charset="0"/>
                                    </a:rPr>
                                    <m:t>𝑚</m:t>
                                  </m:r>
                                </m:sub>
                              </m:sSub>
                              <m:r>
                                <a:rPr lang="en-US" altLang="zh-CN" sz="3200" i="1">
                                  <a:latin typeface="Cambria Math" panose="02040503050406030204"/>
                                  <a:ea typeface="黑体" panose="02010609060101010101" pitchFamily="49" charset="-122"/>
                                  <a:cs typeface="Times New Roman" panose="02020603050405020304" pitchFamily="16" charset="0"/>
                                </a:rPr>
                                <m:t>(</m:t>
                              </m:r>
                              <m:r>
                                <a:rPr lang="en-US" altLang="zh-CN" sz="3200" i="1">
                                  <a:latin typeface="Cambria Math" panose="02040503050406030204"/>
                                  <a:ea typeface="黑体" panose="02010609060101010101" pitchFamily="49" charset="-122"/>
                                  <a:cs typeface="Times New Roman" panose="02020603050405020304" pitchFamily="16" charset="0"/>
                                </a:rPr>
                                <m:t>𝑥</m:t>
                              </m:r>
                              <m:r>
                                <a:rPr lang="en-US" altLang="zh-CN" sz="3200" i="1">
                                  <a:latin typeface="Cambria Math" panose="02040503050406030204"/>
                                  <a:ea typeface="黑体" panose="02010609060101010101" pitchFamily="49" charset="-122"/>
                                  <a:cs typeface="Times New Roman" panose="02020603050405020304" pitchFamily="16" charset="0"/>
                                </a:rPr>
                                <m:t>)</m:t>
                              </m:r>
                            </m:e>
                          </m:nary>
                        </m:e>
                      </m:d>
                    </m:oMath>
                  </m:oMathPara>
                </a14:m>
                <a:endParaRPr lang="en-US" altLang="zh-CN" sz="3200" dirty="0">
                  <a:latin typeface="等线" panose="02010600030101010101" pitchFamily="2" charset="-122"/>
                  <a:ea typeface="等线" panose="02010600030101010101" pitchFamily="2" charset="-122"/>
                  <a:cs typeface="Times New Roman" panose="02020603050405020304" pitchFamily="16" charset="0"/>
                </a:endParaRPr>
              </a:p>
              <a:p>
                <a:pPr marL="457200" lvl="1" indent="0">
                  <a:buNone/>
                </a:pPr>
                <a:endParaRPr lang="zh-CN" altLang="en-US" dirty="0"/>
              </a:p>
              <a:p>
                <a:pPr lvl="1"/>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8306"/>
                </a:stretch>
              </a:blipFill>
            </p:spPr>
            <p:txBody>
              <a:bodyPr/>
              <a:lstStyle/>
              <a:p>
                <a:r>
                  <a:rPr lang="zh-CN" altLang="en-US">
                    <a:noFill/>
                  </a:rPr>
                  <a:t> </a:t>
                </a:r>
              </a:p>
            </p:txBody>
          </p:sp>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Ada Boosting</a:t>
            </a:r>
            <a:r>
              <a:rPr lang="zh-CN" altLang="en-US" dirty="0"/>
              <a:t>：回看霍夫丁不等式</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92500"/>
              </a:bodyPr>
              <a:lstStyle/>
              <a:p>
                <a:r>
                  <a:rPr lang="zh-CN" altLang="en-US" dirty="0"/>
                  <a:t>𝑴个弱分类器</a:t>
                </a:r>
                <a14:m>
                  <m:oMath xmlns:m="http://schemas.openxmlformats.org/officeDocument/2006/math">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𝑮</m:t>
                        </m:r>
                      </m:e>
                      <m:sub>
                        <m:r>
                          <a:rPr lang="zh-CN" altLang="en-US" i="1" dirty="0">
                            <a:latin typeface="Cambria Math" panose="02040503050406030204" pitchFamily="18" charset="0"/>
                          </a:rPr>
                          <m:t>𝒎</m:t>
                        </m:r>
                      </m:sub>
                    </m:sSub>
                  </m:oMath>
                </a14:m>
                <a:r>
                  <a:rPr lang="zh-CN" altLang="en-US" dirty="0"/>
                  <a:t>的线性组合所产生误差满足</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sz="3000" b="0" i="1">
                          <a:latin typeface="Cambria Math" panose="02040503050406030204" pitchFamily="18" charset="0"/>
                          <a:ea typeface="华文楷体" panose="02010600040101010101" pitchFamily="2" charset="-122"/>
                        </a:rPr>
                        <m:t>𝑃</m:t>
                      </m:r>
                      <m:d>
                        <m:dPr>
                          <m:ctrlPr>
                            <a:rPr lang="en-US" altLang="zh-CN" sz="3000" b="0" i="1" smtClean="0">
                              <a:latin typeface="Cambria Math" panose="02040503050406030204" pitchFamily="18" charset="0"/>
                              <a:ea typeface="华文楷体" panose="02010600040101010101" pitchFamily="2" charset="-122"/>
                            </a:rPr>
                          </m:ctrlPr>
                        </m:dPr>
                        <m:e>
                          <m:nary>
                            <m:naryPr>
                              <m:chr m:val="∑"/>
                              <m:limLoc m:val="subSup"/>
                              <m:ctrlPr>
                                <a:rPr lang="en-US" altLang="zh-CN" sz="3000" b="0" i="1" smtClean="0">
                                  <a:latin typeface="Cambria Math" panose="02040503050406030204" pitchFamily="18" charset="0"/>
                                  <a:ea typeface="华文楷体" panose="02010600040101010101" pitchFamily="2" charset="-122"/>
                                </a:rPr>
                              </m:ctrlPr>
                            </m:naryPr>
                            <m:sub>
                              <m:r>
                                <m:rPr>
                                  <m:brk m:alnAt="25"/>
                                </m:rPr>
                                <a:rPr lang="en-US" altLang="zh-CN" sz="3000" b="0" i="1" smtClean="0">
                                  <a:latin typeface="Cambria Math" panose="02040503050406030204" pitchFamily="18" charset="0"/>
                                  <a:ea typeface="华文楷体" panose="02010600040101010101" pitchFamily="2" charset="-122"/>
                                </a:rPr>
                                <m:t>𝑖</m:t>
                              </m:r>
                              <m:r>
                                <a:rPr lang="en-US" altLang="zh-CN" sz="3000" b="0" i="1" smtClean="0">
                                  <a:latin typeface="Cambria Math" panose="02040503050406030204" pitchFamily="18" charset="0"/>
                                  <a:ea typeface="华文楷体" panose="02010600040101010101" pitchFamily="2" charset="-122"/>
                                </a:rPr>
                                <m:t>=</m:t>
                              </m:r>
                              <m:r>
                                <a:rPr lang="en-US" altLang="zh-CN" sz="3000" b="0" i="1" smtClean="0">
                                  <a:latin typeface="Cambria Math" panose="02040503050406030204" pitchFamily="18" charset="0"/>
                                  <a:ea typeface="华文楷体" panose="02010600040101010101" pitchFamily="2" charset="-122"/>
                                </a:rPr>
                                <m:t>1</m:t>
                              </m:r>
                            </m:sub>
                            <m:sup>
                              <m:r>
                                <a:rPr lang="en-US" altLang="zh-CN" sz="3000" b="0" i="1" smtClean="0">
                                  <a:latin typeface="Cambria Math" panose="02040503050406030204" pitchFamily="18" charset="0"/>
                                  <a:ea typeface="华文楷体" panose="02010600040101010101" pitchFamily="2" charset="-122"/>
                                </a:rPr>
                                <m:t>𝑀</m:t>
                              </m:r>
                            </m:sup>
                            <m:e>
                              <m:sSub>
                                <m:sSubPr>
                                  <m:ctrlPr>
                                    <a:rPr lang="en-US" altLang="zh-CN" sz="3000" b="0" i="1">
                                      <a:latin typeface="Cambria Math" panose="02040503050406030204" pitchFamily="18" charset="0"/>
                                      <a:ea typeface="华文楷体" panose="02010600040101010101" pitchFamily="2" charset="-122"/>
                                    </a:rPr>
                                  </m:ctrlPr>
                                </m:sSubPr>
                                <m:e>
                                  <m:r>
                                    <a:rPr lang="en-US" altLang="zh-CN" sz="3000" b="0" i="1">
                                      <a:latin typeface="Cambria Math" panose="02040503050406030204" pitchFamily="18" charset="0"/>
                                      <a:ea typeface="华文楷体" panose="02010600040101010101" pitchFamily="2" charset="-122"/>
                                    </a:rPr>
                                    <m:t>𝐺</m:t>
                                  </m:r>
                                </m:e>
                                <m:sub>
                                  <m:r>
                                    <a:rPr lang="en-US" altLang="zh-CN" sz="3000" b="0" i="1">
                                      <a:latin typeface="Cambria Math" panose="02040503050406030204" pitchFamily="18" charset="0"/>
                                      <a:ea typeface="华文楷体" panose="02010600040101010101" pitchFamily="2" charset="-122"/>
                                    </a:rPr>
                                    <m:t>𝑚</m:t>
                                  </m:r>
                                </m:sub>
                              </m:sSub>
                              <m:r>
                                <a:rPr lang="en-US" altLang="zh-CN" sz="3000" b="0" i="1">
                                  <a:latin typeface="Cambria Math" panose="02040503050406030204" pitchFamily="18" charset="0"/>
                                  <a:ea typeface="华文楷体" panose="02010600040101010101" pitchFamily="2" charset="-122"/>
                                </a:rPr>
                                <m:t>(</m:t>
                              </m:r>
                              <m:r>
                                <a:rPr lang="en-US" altLang="zh-CN" sz="3000" b="0" i="1">
                                  <a:latin typeface="Cambria Math" panose="02040503050406030204" pitchFamily="18" charset="0"/>
                                  <a:ea typeface="华文楷体" panose="02010600040101010101" pitchFamily="2" charset="-122"/>
                                </a:rPr>
                                <m:t>𝑥</m:t>
                              </m:r>
                              <m:r>
                                <a:rPr lang="en-US" altLang="zh-CN" sz="3000" b="0" i="1">
                                  <a:latin typeface="Cambria Math" panose="02040503050406030204" pitchFamily="18" charset="0"/>
                                  <a:ea typeface="华文楷体" panose="02010600040101010101" pitchFamily="2" charset="-122"/>
                                </a:rPr>
                                <m:t>)≠</m:t>
                              </m:r>
                              <m:r>
                                <a:rPr lang="zh-CN" altLang="en-US" sz="3000" b="0" i="1">
                                  <a:latin typeface="Cambria Math" panose="02040503050406030204" pitchFamily="18" charset="0"/>
                                  <a:ea typeface="华文楷体" panose="02010600040101010101" pitchFamily="2" charset="-122"/>
                                </a:rPr>
                                <m:t>𝜁</m:t>
                              </m:r>
                              <m:r>
                                <a:rPr lang="en-US" altLang="zh-CN" sz="3000" b="0" i="1">
                                  <a:latin typeface="Cambria Math" panose="02040503050406030204" pitchFamily="18" charset="0"/>
                                  <a:ea typeface="华文楷体" panose="02010600040101010101" pitchFamily="2" charset="-122"/>
                                </a:rPr>
                                <m:t>(</m:t>
                              </m:r>
                              <m:r>
                                <a:rPr lang="en-US" altLang="zh-CN" sz="3000" b="0" i="1">
                                  <a:latin typeface="Cambria Math" panose="02040503050406030204" pitchFamily="18" charset="0"/>
                                  <a:ea typeface="华文楷体" panose="02010600040101010101" pitchFamily="2" charset="-122"/>
                                </a:rPr>
                                <m:t>𝑥</m:t>
                              </m:r>
                              <m:r>
                                <a:rPr lang="en-US" altLang="zh-CN" sz="3000" b="0" i="1">
                                  <a:latin typeface="Cambria Math" panose="02040503050406030204" pitchFamily="18" charset="0"/>
                                  <a:ea typeface="华文楷体" panose="02010600040101010101" pitchFamily="2" charset="-122"/>
                                </a:rPr>
                                <m:t>)</m:t>
                              </m:r>
                            </m:e>
                          </m:nary>
                        </m:e>
                      </m:d>
                      <m:r>
                        <a:rPr lang="en-US" altLang="zh-CN" sz="3000" b="0" i="1">
                          <a:latin typeface="Cambria Math" panose="02040503050406030204" pitchFamily="18" charset="0"/>
                          <a:ea typeface="华文楷体" panose="02010600040101010101" pitchFamily="2" charset="-122"/>
                        </a:rPr>
                        <m:t>≤</m:t>
                      </m:r>
                      <m:sSup>
                        <m:sSupPr>
                          <m:ctrlPr>
                            <a:rPr lang="en-US" altLang="zh-CN" sz="3000" b="0" i="1">
                              <a:latin typeface="Cambria Math" panose="02040503050406030204" pitchFamily="18" charset="0"/>
                              <a:ea typeface="华文楷体" panose="02010600040101010101" pitchFamily="2" charset="-122"/>
                            </a:rPr>
                          </m:ctrlPr>
                        </m:sSupPr>
                        <m:e>
                          <m:r>
                            <a:rPr lang="en-US" altLang="zh-CN" sz="3000" b="0" i="1">
                              <a:latin typeface="Cambria Math" panose="02040503050406030204" pitchFamily="18" charset="0"/>
                              <a:ea typeface="华文楷体" panose="02010600040101010101" pitchFamily="2" charset="-122"/>
                            </a:rPr>
                            <m:t>𝑒</m:t>
                          </m:r>
                        </m:e>
                        <m:sup>
                          <m:r>
                            <a:rPr lang="en-US" altLang="zh-CN" sz="3000" b="0" i="1">
                              <a:latin typeface="Cambria Math" panose="02040503050406030204" pitchFamily="18" charset="0"/>
                              <a:ea typeface="华文楷体" panose="02010600040101010101" pitchFamily="2" charset="-122"/>
                            </a:rPr>
                            <m:t>−</m:t>
                          </m:r>
                          <m:f>
                            <m:fPr>
                              <m:ctrlPr>
                                <a:rPr lang="en-US" altLang="zh-CN" sz="3000" b="0" i="1">
                                  <a:latin typeface="Cambria Math" panose="02040503050406030204" pitchFamily="18" charset="0"/>
                                  <a:ea typeface="华文楷体" panose="02010600040101010101" pitchFamily="2" charset="-122"/>
                                </a:rPr>
                              </m:ctrlPr>
                            </m:fPr>
                            <m:num>
                              <m:r>
                                <a:rPr lang="en-US" altLang="zh-CN" sz="3000" b="0" i="1">
                                  <a:latin typeface="Cambria Math" panose="02040503050406030204" pitchFamily="18" charset="0"/>
                                  <a:ea typeface="华文楷体" panose="02010600040101010101" pitchFamily="2" charset="-122"/>
                                </a:rPr>
                                <m:t>1</m:t>
                              </m:r>
                            </m:num>
                            <m:den>
                              <m:r>
                                <a:rPr lang="en-US" altLang="zh-CN" sz="3000" b="0" i="1">
                                  <a:latin typeface="Cambria Math" panose="02040503050406030204" pitchFamily="18" charset="0"/>
                                  <a:ea typeface="华文楷体" panose="02010600040101010101" pitchFamily="2" charset="-122"/>
                                </a:rPr>
                                <m:t>2</m:t>
                              </m:r>
                            </m:den>
                          </m:f>
                          <m:r>
                            <a:rPr lang="en-US" altLang="zh-CN" sz="3000" b="0" i="1">
                              <a:latin typeface="Cambria Math" panose="02040503050406030204" pitchFamily="18" charset="0"/>
                              <a:ea typeface="华文楷体" panose="02010600040101010101" pitchFamily="2" charset="-122"/>
                            </a:rPr>
                            <m:t>𝑀</m:t>
                          </m:r>
                          <m:sSup>
                            <m:sSupPr>
                              <m:ctrlPr>
                                <a:rPr lang="en-US" altLang="zh-CN" sz="3000" b="0" i="1">
                                  <a:latin typeface="Cambria Math" panose="02040503050406030204" pitchFamily="18" charset="0"/>
                                  <a:ea typeface="华文楷体" panose="02010600040101010101" pitchFamily="2" charset="-122"/>
                                </a:rPr>
                              </m:ctrlPr>
                            </m:sSupPr>
                            <m:e>
                              <m:r>
                                <a:rPr lang="en-US" altLang="zh-CN" sz="3000" b="0" i="1">
                                  <a:latin typeface="Cambria Math" panose="02040503050406030204" pitchFamily="18" charset="0"/>
                                  <a:ea typeface="华文楷体" panose="02010600040101010101" pitchFamily="2" charset="-122"/>
                                </a:rPr>
                                <m:t>(</m:t>
                              </m:r>
                              <m:r>
                                <a:rPr lang="en-US" altLang="zh-CN" sz="3000" b="0" i="1">
                                  <a:latin typeface="Cambria Math" panose="02040503050406030204" pitchFamily="18" charset="0"/>
                                  <a:ea typeface="华文楷体" panose="02010600040101010101" pitchFamily="2" charset="-122"/>
                                </a:rPr>
                                <m:t>1</m:t>
                              </m:r>
                              <m:r>
                                <a:rPr lang="en-US" altLang="zh-CN" sz="3000" b="0" i="1">
                                  <a:latin typeface="Cambria Math" panose="02040503050406030204" pitchFamily="18" charset="0"/>
                                  <a:ea typeface="华文楷体" panose="02010600040101010101" pitchFamily="2" charset="-122"/>
                                </a:rPr>
                                <m:t>−</m:t>
                              </m:r>
                              <m:r>
                                <a:rPr lang="en-US" altLang="zh-CN" sz="3000" b="0" i="1">
                                  <a:latin typeface="Cambria Math" panose="02040503050406030204" pitchFamily="18" charset="0"/>
                                  <a:ea typeface="华文楷体" panose="02010600040101010101" pitchFamily="2" charset="-122"/>
                                </a:rPr>
                                <m:t>2</m:t>
                              </m:r>
                              <m:r>
                                <a:rPr lang="zh-CN" altLang="en-US" sz="3000" b="0" i="1">
                                  <a:latin typeface="Cambria Math" panose="02040503050406030204" pitchFamily="18" charset="0"/>
                                  <a:ea typeface="华文楷体" panose="02010600040101010101" pitchFamily="2" charset="-122"/>
                                </a:rPr>
                                <m:t>𝜖</m:t>
                              </m:r>
                              <m:r>
                                <a:rPr lang="en-US" altLang="zh-CN" sz="3000" b="0" i="1">
                                  <a:latin typeface="Cambria Math" panose="02040503050406030204" pitchFamily="18" charset="0"/>
                                  <a:ea typeface="华文楷体" panose="02010600040101010101" pitchFamily="2" charset="-122"/>
                                </a:rPr>
                                <m:t>)</m:t>
                              </m:r>
                            </m:e>
                            <m:sup>
                              <m:r>
                                <a:rPr lang="en-US" altLang="zh-CN" sz="3000" b="0" i="1">
                                  <a:latin typeface="Cambria Math" panose="02040503050406030204" pitchFamily="18" charset="0"/>
                                  <a:ea typeface="华文楷体" panose="02010600040101010101" pitchFamily="2" charset="-122"/>
                                </a:rPr>
                                <m:t>2</m:t>
                              </m:r>
                            </m:sup>
                          </m:sSup>
                        </m:sup>
                      </m:sSup>
                    </m:oMath>
                  </m:oMathPara>
                </a14:m>
                <a:endParaRPr lang="en-US" altLang="zh-CN" sz="3000" b="0" i="1" dirty="0">
                  <a:latin typeface="Cambria Math" panose="02040503050406030204" pitchFamily="18" charset="0"/>
                  <a:ea typeface="华文楷体" panose="02010600040101010101" pitchFamily="2" charset="-122"/>
                </a:endParaRPr>
              </a:p>
              <a:p>
                <a:pPr lvl="1"/>
                <a14:m>
                  <m:oMath xmlns:m="http://schemas.openxmlformats.org/officeDocument/2006/math">
                    <m:r>
                      <a:rPr lang="zh-CN" altLang="en-US" i="1" dirty="0" smtClean="0">
                        <a:latin typeface="Cambria Math" panose="02040503050406030204" pitchFamily="18" charset="0"/>
                      </a:rPr>
                      <m:t>𝜁</m:t>
                    </m:r>
                    <m:r>
                      <a:rPr lang="en-US" altLang="zh-CN" i="1" dirty="0">
                        <a:latin typeface="Cambria Math" panose="02040503050406030204" pitchFamily="18" charset="0"/>
                      </a:rPr>
                      <m:t>(</m:t>
                    </m:r>
                    <m:r>
                      <a:rPr lang="zh-CN" altLang="en-US" i="1" dirty="0">
                        <a:latin typeface="Cambria Math" panose="02040503050406030204" pitchFamily="18" charset="0"/>
                      </a:rPr>
                      <m:t>𝑥</m:t>
                    </m:r>
                    <m:r>
                      <a:rPr lang="en-US" altLang="zh-CN" i="1" dirty="0">
                        <a:latin typeface="Cambria Math" panose="02040503050406030204" pitchFamily="18" charset="0"/>
                      </a:rPr>
                      <m:t>)</m:t>
                    </m:r>
                  </m:oMath>
                </a14:m>
                <a:r>
                  <a:rPr lang="zh-CN" altLang="en-US" dirty="0"/>
                  <a:t>是真实分类函数、</a:t>
                </a:r>
                <a14:m>
                  <m:oMath xmlns:m="http://schemas.openxmlformats.org/officeDocument/2006/math">
                    <m:r>
                      <a:rPr lang="zh-CN" altLang="en-US" i="1">
                        <a:latin typeface="Cambria Math" panose="02040503050406030204" pitchFamily="18" charset="0"/>
                      </a:rPr>
                      <m:t>𝜖</m:t>
                    </m:r>
                    <m:r>
                      <a:rPr lang="zh-CN" altLang="en-US" i="1" dirty="0" smtClean="0">
                        <a:latin typeface="Cambria Math" panose="02040503050406030204" pitchFamily="18" charset="0"/>
                      </a:rPr>
                      <m:t>∈(</m:t>
                    </m:r>
                    <m:r>
                      <a:rPr lang="zh-CN" altLang="en-US" i="1" dirty="0" smtClean="0">
                        <a:latin typeface="Cambria Math" panose="02040503050406030204" pitchFamily="18" charset="0"/>
                      </a:rPr>
                      <m:t>0</m:t>
                    </m:r>
                    <m:r>
                      <a:rPr lang="zh-CN" altLang="en-US" i="1" dirty="0" smtClean="0">
                        <a:latin typeface="Cambria Math" panose="02040503050406030204" pitchFamily="18" charset="0"/>
                      </a:rPr>
                      <m:t>,</m:t>
                    </m:r>
                    <m:r>
                      <a:rPr lang="zh-CN" altLang="en-US" i="1" dirty="0" smtClean="0">
                        <a:latin typeface="Cambria Math" panose="02040503050406030204" pitchFamily="18" charset="0"/>
                      </a:rPr>
                      <m:t>1</m:t>
                    </m:r>
                    <m:r>
                      <a:rPr lang="zh-CN" altLang="en-US" i="1" dirty="0" smtClean="0">
                        <a:latin typeface="Cambria Math" panose="02040503050406030204" pitchFamily="18" charset="0"/>
                      </a:rPr>
                      <m:t>)</m:t>
                    </m:r>
                  </m:oMath>
                </a14:m>
                <a:endParaRPr lang="en-US" altLang="zh-CN" dirty="0"/>
              </a:p>
              <a:p>
                <a:pPr lvl="1"/>
                <a:r>
                  <a:rPr lang="zh-CN" altLang="en-US" dirty="0"/>
                  <a:t>学习分类误差随弱分类器数增长呈指数级下降，直至为零</a:t>
                </a:r>
                <a:endParaRPr lang="zh-CN" altLang="en-US" dirty="0"/>
              </a:p>
              <a:p>
                <a:pPr lvl="1"/>
                <a:r>
                  <a:rPr lang="zh-CN" altLang="en-US" dirty="0"/>
                  <a:t>两个前提条件：每个弱分类器</a:t>
                </a:r>
                <a:r>
                  <a:rPr lang="en-US" altLang="zh-CN" dirty="0"/>
                  <a:t>1) </a:t>
                </a:r>
                <a:r>
                  <a:rPr lang="zh-CN" altLang="en-US" dirty="0"/>
                  <a:t>误差相互独立； </a:t>
                </a:r>
                <a:r>
                  <a:rPr lang="en-US" altLang="zh-CN" dirty="0"/>
                  <a:t>2) </a:t>
                </a:r>
                <a:r>
                  <a:rPr lang="zh-CN" altLang="en-US" dirty="0"/>
                  <a:t>误差率小于</a:t>
                </a:r>
                <a:r>
                  <a:rPr lang="en-US" altLang="zh-CN" dirty="0"/>
                  <a:t>50%</a:t>
                </a:r>
                <a:endParaRPr lang="en-US" altLang="zh-CN" dirty="0"/>
              </a:p>
              <a:p>
                <a:pPr lvl="1"/>
                <a:r>
                  <a:rPr lang="zh-CN" altLang="en-US" dirty="0"/>
                  <a:t>每个弱分类器均在同一个训练集上产生，条件</a:t>
                </a:r>
                <a:r>
                  <a:rPr lang="en-US" altLang="zh-CN" dirty="0"/>
                  <a:t>1) </a:t>
                </a:r>
                <a:r>
                  <a:rPr lang="zh-CN" altLang="en-US" dirty="0"/>
                  <a:t>难以满足。因此，分类结果的“准确性”和分类器的“差异性”难以同时满足。</a:t>
                </a:r>
                <a:endParaRPr lang="zh-CN" altLang="en-US" dirty="0"/>
              </a:p>
              <a:p>
                <a:pPr lvl="1"/>
                <a:r>
                  <a:rPr lang="en-US" altLang="zh-CN" dirty="0"/>
                  <a:t>Ada Boosting </a:t>
                </a:r>
                <a:r>
                  <a:rPr lang="zh-CN" altLang="en-US" dirty="0"/>
                  <a:t>采取了序列化学习机制。</a:t>
                </a:r>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7"/>
                </a:stretch>
              </a:blipFill>
            </p:spPr>
            <p:txBody>
              <a:bodyPr/>
              <a:lstStyle/>
              <a:p>
                <a:r>
                  <a:rPr lang="zh-CN" altLang="en-US">
                    <a:noFill/>
                  </a:rPr>
                  <a:t> </a:t>
                </a:r>
              </a:p>
            </p:txBody>
          </p:sp>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Ada Boosting</a:t>
            </a:r>
            <a:r>
              <a:rPr lang="zh-CN" altLang="en-US" dirty="0"/>
              <a:t>：优化目标</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en-US" altLang="zh-CN" dirty="0"/>
                  <a:t>AdaBoost</a:t>
                </a:r>
                <a:r>
                  <a:rPr lang="zh-CN" altLang="en-US" dirty="0"/>
                  <a:t>实际在最小化指数损失函数</a:t>
                </a:r>
                <a:r>
                  <a:rPr lang="en-US" altLang="zh-CN" dirty="0"/>
                  <a:t>(exponential loss)</a:t>
                </a:r>
                <a:endParaRPr lang="en-US" altLang="zh-CN" dirty="0"/>
              </a:p>
              <a:p>
                <a:pPr marL="0" indent="0">
                  <a:buNone/>
                </a:pPr>
                <a14:m>
                  <m:oMathPara xmlns:m="http://schemas.openxmlformats.org/officeDocument/2006/math">
                    <m:oMathParaPr>
                      <m:jc m:val="centerGroup"/>
                    </m:oMathParaPr>
                    <m:oMath xmlns:m="http://schemas.openxmlformats.org/officeDocument/2006/math">
                      <m:nary>
                        <m:naryPr>
                          <m:chr m:val="∑"/>
                          <m:limLoc m:val="subSup"/>
                          <m:supHide m:val="on"/>
                          <m:ctrlPr>
                            <a:rPr lang="en-US" altLang="zh-CN" b="0" i="1" smtClean="0">
                              <a:latin typeface="Cambria Math" panose="02040503050406030204" pitchFamily="18" charset="0"/>
                              <a:cs typeface="Times New Roman" panose="02020603050405020304" pitchFamily="16" charset="0"/>
                            </a:rPr>
                          </m:ctrlPr>
                        </m:naryPr>
                        <m:sub>
                          <m:r>
                            <m:rPr>
                              <m:brk m:alnAt="9"/>
                            </m:rPr>
                            <a:rPr lang="en-US" altLang="zh-CN" b="0" i="1" smtClean="0">
                              <a:latin typeface="Cambria Math" panose="02040503050406030204" pitchFamily="18" charset="0"/>
                              <a:cs typeface="Times New Roman" panose="02020603050405020304" pitchFamily="16" charset="0"/>
                            </a:rPr>
                            <m:t>𝑖</m:t>
                          </m:r>
                        </m:sub>
                        <m:sup/>
                        <m:e>
                          <m:sSup>
                            <m:sSupPr>
                              <m:ctrlPr>
                                <a:rPr lang="en-US" altLang="zh-CN" i="1">
                                  <a:latin typeface="Cambria Math" panose="02040503050406030204" pitchFamily="18" charset="0"/>
                                  <a:cs typeface="Times New Roman" panose="02020603050405020304" pitchFamily="16" charset="0"/>
                                </a:rPr>
                              </m:ctrlPr>
                            </m:sSupPr>
                            <m:e>
                              <m:r>
                                <a:rPr lang="en-US" altLang="zh-CN" i="1">
                                  <a:latin typeface="Cambria Math" panose="02040503050406030204"/>
                                  <a:cs typeface="Times New Roman" panose="02020603050405020304" pitchFamily="16" charset="0"/>
                                </a:rPr>
                                <m:t>𝑒</m:t>
                              </m:r>
                            </m:e>
                            <m:sup>
                              <m:r>
                                <a:rPr lang="en-US" altLang="zh-CN" i="1">
                                  <a:latin typeface="Cambria Math" panose="02040503050406030204"/>
                                  <a:cs typeface="Times New Roman" panose="02020603050405020304" pitchFamily="16" charset="0"/>
                                </a:rPr>
                                <m:t>−</m:t>
                              </m:r>
                              <m:sSub>
                                <m:sSubPr>
                                  <m:ctrlPr>
                                    <a:rPr lang="en-US" altLang="zh-CN" i="1">
                                      <a:latin typeface="Cambria Math" panose="02040503050406030204" pitchFamily="18" charset="0"/>
                                      <a:cs typeface="Times New Roman" panose="02020603050405020304" pitchFamily="16" charset="0"/>
                                    </a:rPr>
                                  </m:ctrlPr>
                                </m:sSubPr>
                                <m:e>
                                  <m:r>
                                    <a:rPr lang="en-US" altLang="zh-CN" i="1">
                                      <a:latin typeface="Cambria Math" panose="02040503050406030204"/>
                                      <a:cs typeface="Times New Roman" panose="02020603050405020304" pitchFamily="16" charset="0"/>
                                    </a:rPr>
                                    <m:t>𝑦</m:t>
                                  </m:r>
                                </m:e>
                                <m:sub>
                                  <m:r>
                                    <a:rPr lang="en-US" altLang="zh-CN" i="1">
                                      <a:latin typeface="Cambria Math" panose="02040503050406030204"/>
                                      <a:cs typeface="Times New Roman" panose="02020603050405020304" pitchFamily="16" charset="0"/>
                                    </a:rPr>
                                    <m:t>𝑖</m:t>
                                  </m:r>
                                </m:sub>
                              </m:sSub>
                              <m:r>
                                <a:rPr lang="en-US" altLang="zh-CN" i="1">
                                  <a:latin typeface="Cambria Math" panose="02040503050406030204"/>
                                  <a:cs typeface="Times New Roman" panose="02020603050405020304" pitchFamily="16" charset="0"/>
                                </a:rPr>
                                <m:t>𝑓</m:t>
                              </m:r>
                              <m:r>
                                <a:rPr lang="en-US" altLang="zh-CN" i="1">
                                  <a:latin typeface="Cambria Math" panose="02040503050406030204"/>
                                  <a:cs typeface="Times New Roman" panose="02020603050405020304" pitchFamily="16" charset="0"/>
                                </a:rPr>
                                <m:t>(</m:t>
                              </m:r>
                              <m:sSub>
                                <m:sSubPr>
                                  <m:ctrlPr>
                                    <a:rPr lang="en-US" altLang="zh-CN" i="1">
                                      <a:latin typeface="Cambria Math" panose="02040503050406030204" pitchFamily="18" charset="0"/>
                                      <a:cs typeface="Times New Roman" panose="02020603050405020304" pitchFamily="16" charset="0"/>
                                    </a:rPr>
                                  </m:ctrlPr>
                                </m:sSubPr>
                                <m:e>
                                  <m:r>
                                    <a:rPr lang="en-US" altLang="zh-CN" i="1">
                                      <a:latin typeface="Cambria Math" panose="02040503050406030204"/>
                                      <a:cs typeface="Times New Roman" panose="02020603050405020304" pitchFamily="16" charset="0"/>
                                    </a:rPr>
                                    <m:t>𝑥</m:t>
                                  </m:r>
                                </m:e>
                                <m:sub>
                                  <m:r>
                                    <a:rPr lang="en-US" altLang="zh-CN" i="1">
                                      <a:latin typeface="Cambria Math" panose="02040503050406030204"/>
                                      <a:cs typeface="Times New Roman" panose="02020603050405020304" pitchFamily="16" charset="0"/>
                                    </a:rPr>
                                    <m:t>𝑖</m:t>
                                  </m:r>
                                </m:sub>
                              </m:sSub>
                              <m:r>
                                <a:rPr lang="en-US" altLang="zh-CN" i="1">
                                  <a:latin typeface="Cambria Math" panose="02040503050406030204"/>
                                  <a:cs typeface="Times New Roman" panose="02020603050405020304" pitchFamily="16" charset="0"/>
                                </a:rPr>
                                <m:t>)</m:t>
                              </m:r>
                            </m:sup>
                          </m:sSup>
                        </m:e>
                      </m:nary>
                      <m:r>
                        <a:rPr lang="en-US" altLang="zh-CN" b="0" i="1" smtClean="0">
                          <a:latin typeface="Cambria Math" panose="02040503050406030204" pitchFamily="18" charset="0"/>
                          <a:cs typeface="Times New Roman" panose="02020603050405020304" pitchFamily="16" charset="0"/>
                        </a:rPr>
                        <m:t>=</m:t>
                      </m:r>
                      <m:nary>
                        <m:naryPr>
                          <m:chr m:val="∑"/>
                          <m:limLoc m:val="subSup"/>
                          <m:supHide m:val="on"/>
                          <m:ctrlPr>
                            <a:rPr lang="en-US" altLang="zh-CN" b="0" i="1">
                              <a:latin typeface="Cambria Math" panose="02040503050406030204" pitchFamily="18" charset="0"/>
                              <a:cs typeface="Times New Roman" panose="02020603050405020304" pitchFamily="16" charset="0"/>
                            </a:rPr>
                          </m:ctrlPr>
                        </m:naryPr>
                        <m:sub>
                          <m:r>
                            <m:rPr>
                              <m:brk m:alnAt="9"/>
                            </m:rPr>
                            <a:rPr lang="en-US" altLang="zh-CN" b="0" i="1">
                              <a:latin typeface="Cambria Math" panose="02040503050406030204" pitchFamily="18" charset="0"/>
                              <a:cs typeface="Times New Roman" panose="02020603050405020304" pitchFamily="16" charset="0"/>
                            </a:rPr>
                            <m:t>𝑖</m:t>
                          </m:r>
                        </m:sub>
                        <m:sup/>
                        <m:e>
                          <m:sSup>
                            <m:sSupPr>
                              <m:ctrlPr>
                                <a:rPr lang="en-US" altLang="zh-CN" i="1">
                                  <a:latin typeface="Cambria Math" panose="02040503050406030204" pitchFamily="18" charset="0"/>
                                  <a:cs typeface="Times New Roman" panose="02020603050405020304" pitchFamily="16" charset="0"/>
                                </a:rPr>
                              </m:ctrlPr>
                            </m:sSupPr>
                            <m:e>
                              <m:r>
                                <a:rPr lang="en-US" altLang="zh-CN" i="1">
                                  <a:latin typeface="Cambria Math" panose="02040503050406030204"/>
                                  <a:cs typeface="Times New Roman" panose="02020603050405020304" pitchFamily="16" charset="0"/>
                                </a:rPr>
                                <m:t>𝑒</m:t>
                              </m:r>
                            </m:e>
                            <m:sup>
                              <m:r>
                                <a:rPr lang="en-US" altLang="zh-CN" i="1">
                                  <a:latin typeface="Cambria Math" panose="02040503050406030204"/>
                                  <a:cs typeface="Times New Roman" panose="02020603050405020304" pitchFamily="16" charset="0"/>
                                </a:rPr>
                                <m:t>−</m:t>
                              </m:r>
                              <m:sSub>
                                <m:sSubPr>
                                  <m:ctrlPr>
                                    <a:rPr lang="en-US" altLang="zh-CN" i="1">
                                      <a:latin typeface="Cambria Math" panose="02040503050406030204" pitchFamily="18" charset="0"/>
                                      <a:cs typeface="Times New Roman" panose="02020603050405020304" pitchFamily="16" charset="0"/>
                                    </a:rPr>
                                  </m:ctrlPr>
                                </m:sSubPr>
                                <m:e>
                                  <m:r>
                                    <a:rPr lang="en-US" altLang="zh-CN" i="1">
                                      <a:latin typeface="Cambria Math" panose="02040503050406030204"/>
                                      <a:cs typeface="Times New Roman" panose="02020603050405020304" pitchFamily="16" charset="0"/>
                                    </a:rPr>
                                    <m:t>𝑦</m:t>
                                  </m:r>
                                </m:e>
                                <m:sub>
                                  <m:r>
                                    <a:rPr lang="en-US" altLang="zh-CN" i="1">
                                      <a:latin typeface="Cambria Math" panose="02040503050406030204"/>
                                      <a:cs typeface="Times New Roman" panose="02020603050405020304" pitchFamily="16" charset="0"/>
                                    </a:rPr>
                                    <m:t>𝑖</m:t>
                                  </m:r>
                                </m:sub>
                              </m:sSub>
                              <m:nary>
                                <m:naryPr>
                                  <m:chr m:val="∑"/>
                                  <m:ctrlPr>
                                    <a:rPr lang="en-US" altLang="zh-CN" i="1">
                                      <a:latin typeface="Cambria Math" panose="02040503050406030204" pitchFamily="18" charset="0"/>
                                      <a:cs typeface="Times New Roman" panose="02020603050405020304" pitchFamily="16" charset="0"/>
                                    </a:rPr>
                                  </m:ctrlPr>
                                </m:naryPr>
                                <m:sub>
                                  <m:r>
                                    <m:rPr>
                                      <m:brk m:alnAt="23"/>
                                    </m:rPr>
                                    <a:rPr lang="en-US" altLang="zh-CN" i="1">
                                      <a:latin typeface="Cambria Math" panose="02040503050406030204"/>
                                      <a:cs typeface="Times New Roman" panose="02020603050405020304" pitchFamily="16" charset="0"/>
                                    </a:rPr>
                                    <m:t>𝑚</m:t>
                                  </m:r>
                                  <m:r>
                                    <a:rPr lang="en-US" altLang="zh-CN" i="1">
                                      <a:latin typeface="Cambria Math" panose="02040503050406030204"/>
                                      <a:cs typeface="Times New Roman" panose="02020603050405020304" pitchFamily="16" charset="0"/>
                                    </a:rPr>
                                    <m:t>=</m:t>
                                  </m:r>
                                  <m:r>
                                    <a:rPr lang="en-US" altLang="zh-CN" i="1">
                                      <a:latin typeface="Cambria Math" panose="02040503050406030204"/>
                                      <a:cs typeface="Times New Roman" panose="02020603050405020304" pitchFamily="16" charset="0"/>
                                    </a:rPr>
                                    <m:t>1</m:t>
                                  </m:r>
                                </m:sub>
                                <m:sup>
                                  <m:r>
                                    <a:rPr lang="en-US" altLang="zh-CN" i="1">
                                      <a:latin typeface="Cambria Math" panose="02040503050406030204"/>
                                      <a:cs typeface="Times New Roman" panose="02020603050405020304" pitchFamily="16" charset="0"/>
                                    </a:rPr>
                                    <m:t>𝑀</m:t>
                                  </m:r>
                                </m:sup>
                                <m:e>
                                  <m:sSub>
                                    <m:sSubPr>
                                      <m:ctrlPr>
                                        <a:rPr lang="en-US" altLang="zh-CN" i="1">
                                          <a:latin typeface="Cambria Math" panose="02040503050406030204" pitchFamily="18" charset="0"/>
                                          <a:cs typeface="Times New Roman" panose="02020603050405020304" pitchFamily="16" charset="0"/>
                                        </a:rPr>
                                      </m:ctrlPr>
                                    </m:sSubPr>
                                    <m:e>
                                      <m:r>
                                        <a:rPr lang="zh-CN" altLang="en-US" i="1">
                                          <a:latin typeface="Cambria Math" panose="02040503050406030204"/>
                                          <a:cs typeface="Times New Roman" panose="02020603050405020304" pitchFamily="16" charset="0"/>
                                        </a:rPr>
                                        <m:t>𝛼</m:t>
                                      </m:r>
                                    </m:e>
                                    <m:sub>
                                      <m:r>
                                        <a:rPr lang="en-US" altLang="zh-CN" i="1">
                                          <a:latin typeface="Cambria Math" panose="02040503050406030204"/>
                                          <a:cs typeface="Times New Roman" panose="02020603050405020304" pitchFamily="16" charset="0"/>
                                        </a:rPr>
                                        <m:t>𝑚</m:t>
                                      </m:r>
                                    </m:sub>
                                  </m:sSub>
                                  <m:sSub>
                                    <m:sSubPr>
                                      <m:ctrlPr>
                                        <a:rPr lang="en-US" altLang="zh-CN" i="1">
                                          <a:latin typeface="Cambria Math" panose="02040503050406030204" pitchFamily="18" charset="0"/>
                                          <a:cs typeface="Times New Roman" panose="02020603050405020304" pitchFamily="16" charset="0"/>
                                        </a:rPr>
                                      </m:ctrlPr>
                                    </m:sSubPr>
                                    <m:e>
                                      <m:r>
                                        <a:rPr lang="en-US" altLang="zh-CN" i="1">
                                          <a:latin typeface="Cambria Math" panose="02040503050406030204"/>
                                          <a:cs typeface="Times New Roman" panose="02020603050405020304" pitchFamily="16" charset="0"/>
                                        </a:rPr>
                                        <m:t>𝐺</m:t>
                                      </m:r>
                                    </m:e>
                                    <m:sub>
                                      <m:r>
                                        <a:rPr lang="en-US" altLang="zh-CN" i="1">
                                          <a:latin typeface="Cambria Math" panose="02040503050406030204"/>
                                          <a:cs typeface="Times New Roman" panose="02020603050405020304" pitchFamily="16" charset="0"/>
                                        </a:rPr>
                                        <m:t>𝑚</m:t>
                                      </m:r>
                                    </m:sub>
                                  </m:sSub>
                                  <m:r>
                                    <a:rPr lang="en-US" altLang="zh-CN" i="1">
                                      <a:latin typeface="Cambria Math" panose="02040503050406030204"/>
                                      <a:cs typeface="Times New Roman" panose="02020603050405020304" pitchFamily="16" charset="0"/>
                                    </a:rPr>
                                    <m:t>(</m:t>
                                  </m:r>
                                  <m:sSub>
                                    <m:sSubPr>
                                      <m:ctrlPr>
                                        <a:rPr lang="en-US" altLang="zh-CN" i="1">
                                          <a:latin typeface="Cambria Math" panose="02040503050406030204" pitchFamily="18" charset="0"/>
                                          <a:cs typeface="Times New Roman" panose="02020603050405020304" pitchFamily="16" charset="0"/>
                                        </a:rPr>
                                      </m:ctrlPr>
                                    </m:sSubPr>
                                    <m:e>
                                      <m:r>
                                        <a:rPr lang="en-US" altLang="zh-CN" i="1">
                                          <a:latin typeface="Cambria Math" panose="02040503050406030204"/>
                                          <a:cs typeface="Times New Roman" panose="02020603050405020304" pitchFamily="16" charset="0"/>
                                        </a:rPr>
                                        <m:t>𝑥</m:t>
                                      </m:r>
                                    </m:e>
                                    <m:sub>
                                      <m:r>
                                        <a:rPr lang="en-US" altLang="zh-CN" i="1">
                                          <a:latin typeface="Cambria Math" panose="02040503050406030204"/>
                                          <a:cs typeface="Times New Roman" panose="02020603050405020304" pitchFamily="16" charset="0"/>
                                        </a:rPr>
                                        <m:t>𝑖</m:t>
                                      </m:r>
                                    </m:sub>
                                  </m:sSub>
                                  <m:r>
                                    <a:rPr lang="en-US" altLang="zh-CN" i="1">
                                      <a:latin typeface="Cambria Math" panose="02040503050406030204"/>
                                      <a:cs typeface="Times New Roman" panose="02020603050405020304" pitchFamily="16" charset="0"/>
                                    </a:rPr>
                                    <m:t>)</m:t>
                                  </m:r>
                                </m:e>
                              </m:nary>
                            </m:sup>
                          </m:sSup>
                        </m:e>
                      </m:nary>
                    </m:oMath>
                  </m:oMathPara>
                </a14:m>
                <a:endParaRPr lang="en-US" altLang="zh-CN" dirty="0"/>
              </a:p>
              <a:p>
                <a:r>
                  <a:rPr lang="en-US" altLang="zh-CN" dirty="0"/>
                  <a:t>AdaBoost</a:t>
                </a:r>
                <a:r>
                  <a:rPr lang="zh-CN" altLang="en-US" dirty="0"/>
                  <a:t>的分类误差上界为：</a:t>
                </a:r>
                <a:endParaRPr lang="en-US" altLang="zh-CN" dirty="0"/>
              </a:p>
              <a:p>
                <a:pPr marL="0" indent="0">
                  <a:buNone/>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cs typeface="Times New Roman" panose="02020603050405020304" pitchFamily="16" charset="0"/>
                            </a:rPr>
                          </m:ctrlPr>
                        </m:fPr>
                        <m:num>
                          <m:r>
                            <a:rPr lang="en-US" altLang="zh-CN" i="1">
                              <a:latin typeface="Cambria Math" panose="02040503050406030204"/>
                              <a:cs typeface="Times New Roman" panose="02020603050405020304" pitchFamily="16" charset="0"/>
                            </a:rPr>
                            <m:t>1</m:t>
                          </m:r>
                        </m:num>
                        <m:den>
                          <m:r>
                            <a:rPr lang="en-US" altLang="zh-CN" i="1">
                              <a:latin typeface="Cambria Math" panose="02040503050406030204"/>
                              <a:cs typeface="Times New Roman" panose="02020603050405020304" pitchFamily="16" charset="0"/>
                            </a:rPr>
                            <m:t>𝑁</m:t>
                          </m:r>
                        </m:den>
                      </m:f>
                      <m:nary>
                        <m:naryPr>
                          <m:chr m:val="∑"/>
                          <m:ctrlPr>
                            <a:rPr lang="en-US" altLang="zh-CN" i="1">
                              <a:latin typeface="Cambria Math" panose="02040503050406030204" pitchFamily="18" charset="0"/>
                              <a:cs typeface="Times New Roman" panose="02020603050405020304" pitchFamily="16" charset="0"/>
                            </a:rPr>
                          </m:ctrlPr>
                        </m:naryPr>
                        <m:sub>
                          <m:r>
                            <m:rPr>
                              <m:brk m:alnAt="23"/>
                            </m:rPr>
                            <a:rPr lang="en-US" altLang="zh-CN" i="1">
                              <a:latin typeface="Cambria Math" panose="02040503050406030204"/>
                              <a:cs typeface="Times New Roman" panose="02020603050405020304" pitchFamily="16" charset="0"/>
                            </a:rPr>
                            <m:t>𝑖</m:t>
                          </m:r>
                          <m:r>
                            <a:rPr lang="en-US" altLang="zh-CN" i="1">
                              <a:latin typeface="Cambria Math" panose="02040503050406030204"/>
                              <a:cs typeface="Times New Roman" panose="02020603050405020304" pitchFamily="16" charset="0"/>
                            </a:rPr>
                            <m:t>=</m:t>
                          </m:r>
                          <m:r>
                            <a:rPr lang="en-US" altLang="zh-CN" i="1">
                              <a:latin typeface="Cambria Math" panose="02040503050406030204"/>
                              <a:cs typeface="Times New Roman" panose="02020603050405020304" pitchFamily="16" charset="0"/>
                            </a:rPr>
                            <m:t>1</m:t>
                          </m:r>
                        </m:sub>
                        <m:sup>
                          <m:r>
                            <a:rPr lang="en-US" altLang="zh-CN" i="1">
                              <a:latin typeface="Cambria Math" panose="02040503050406030204"/>
                              <a:cs typeface="Times New Roman" panose="02020603050405020304" pitchFamily="16" charset="0"/>
                            </a:rPr>
                            <m:t>𝑁</m:t>
                          </m:r>
                        </m:sup>
                        <m:e>
                          <m:r>
                            <a:rPr lang="en-US" altLang="zh-CN" i="1">
                              <a:latin typeface="Cambria Math" panose="02040503050406030204"/>
                              <a:cs typeface="Times New Roman" panose="02020603050405020304" pitchFamily="16" charset="0"/>
                            </a:rPr>
                            <m:t>𝐼</m:t>
                          </m:r>
                          <m:d>
                            <m:dPr>
                              <m:ctrlPr>
                                <a:rPr lang="en-US" altLang="zh-CN" i="1">
                                  <a:latin typeface="Cambria Math" panose="02040503050406030204" pitchFamily="18" charset="0"/>
                                  <a:cs typeface="Times New Roman" panose="02020603050405020304" pitchFamily="16" charset="0"/>
                                </a:rPr>
                              </m:ctrlPr>
                            </m:dPr>
                            <m:e>
                              <m:r>
                                <a:rPr lang="en-US" altLang="zh-CN" i="1">
                                  <a:latin typeface="Cambria Math" panose="02040503050406030204"/>
                                  <a:cs typeface="Times New Roman" panose="02020603050405020304" pitchFamily="16" charset="0"/>
                                </a:rPr>
                                <m:t>𝐺</m:t>
                              </m:r>
                              <m:d>
                                <m:dPr>
                                  <m:ctrlPr>
                                    <a:rPr lang="en-US" altLang="zh-CN" i="1">
                                      <a:latin typeface="Cambria Math" panose="02040503050406030204" pitchFamily="18" charset="0"/>
                                      <a:cs typeface="Times New Roman" panose="02020603050405020304" pitchFamily="16" charset="0"/>
                                    </a:rPr>
                                  </m:ctrlPr>
                                </m:dPr>
                                <m:e>
                                  <m:sSub>
                                    <m:sSubPr>
                                      <m:ctrlPr>
                                        <a:rPr lang="en-US" altLang="zh-CN" i="1">
                                          <a:latin typeface="Cambria Math" panose="02040503050406030204" pitchFamily="18" charset="0"/>
                                          <a:cs typeface="Times New Roman" panose="02020603050405020304" pitchFamily="16" charset="0"/>
                                        </a:rPr>
                                      </m:ctrlPr>
                                    </m:sSubPr>
                                    <m:e>
                                      <m:r>
                                        <a:rPr lang="en-US" altLang="zh-CN" i="1">
                                          <a:latin typeface="Cambria Math" panose="02040503050406030204"/>
                                          <a:cs typeface="Times New Roman" panose="02020603050405020304" pitchFamily="16" charset="0"/>
                                        </a:rPr>
                                        <m:t>𝑥</m:t>
                                      </m:r>
                                    </m:e>
                                    <m:sub>
                                      <m:r>
                                        <a:rPr lang="en-US" altLang="zh-CN" i="1">
                                          <a:latin typeface="Cambria Math" panose="02040503050406030204"/>
                                          <a:cs typeface="Times New Roman" panose="02020603050405020304" pitchFamily="16" charset="0"/>
                                        </a:rPr>
                                        <m:t>𝑖</m:t>
                                      </m:r>
                                    </m:sub>
                                  </m:sSub>
                                </m:e>
                              </m:d>
                              <m:r>
                                <a:rPr lang="en-US" altLang="zh-CN" i="1">
                                  <a:latin typeface="Cambria Math" panose="02040503050406030204"/>
                                  <a:ea typeface="Cambria Math" panose="02040503050406030204"/>
                                  <a:cs typeface="Times New Roman" panose="02020603050405020304" pitchFamily="16" charset="0"/>
                                </a:rPr>
                                <m:t>≠</m:t>
                              </m:r>
                              <m:sSub>
                                <m:sSubPr>
                                  <m:ctrlPr>
                                    <a:rPr lang="en-US" altLang="zh-CN" i="1">
                                      <a:latin typeface="Cambria Math" panose="02040503050406030204" pitchFamily="18" charset="0"/>
                                      <a:ea typeface="Cambria Math" panose="02040503050406030204"/>
                                      <a:cs typeface="Times New Roman" panose="02020603050405020304" pitchFamily="16" charset="0"/>
                                    </a:rPr>
                                  </m:ctrlPr>
                                </m:sSubPr>
                                <m:e>
                                  <m:r>
                                    <a:rPr lang="en-US" altLang="zh-CN" i="1">
                                      <a:latin typeface="Cambria Math" panose="02040503050406030204"/>
                                      <a:ea typeface="Cambria Math" panose="02040503050406030204"/>
                                      <a:cs typeface="Times New Roman" panose="02020603050405020304" pitchFamily="16" charset="0"/>
                                    </a:rPr>
                                    <m:t>𝑦</m:t>
                                  </m:r>
                                </m:e>
                                <m:sub>
                                  <m:r>
                                    <a:rPr lang="en-US" altLang="zh-CN" i="1">
                                      <a:latin typeface="Cambria Math" panose="02040503050406030204"/>
                                      <a:ea typeface="Cambria Math" panose="02040503050406030204"/>
                                      <a:cs typeface="Times New Roman" panose="02020603050405020304" pitchFamily="16" charset="0"/>
                                    </a:rPr>
                                    <m:t>𝑖</m:t>
                                  </m:r>
                                </m:sub>
                              </m:sSub>
                            </m:e>
                          </m:d>
                          <m:r>
                            <a:rPr lang="en-US" altLang="zh-CN" i="1">
                              <a:latin typeface="Cambria Math" panose="02040503050406030204"/>
                              <a:ea typeface="Cambria Math" panose="02040503050406030204"/>
                              <a:cs typeface="Times New Roman" panose="02020603050405020304" pitchFamily="16" charset="0"/>
                            </a:rPr>
                            <m:t>≤</m:t>
                          </m:r>
                          <m:f>
                            <m:fPr>
                              <m:ctrlPr>
                                <a:rPr lang="en-US" altLang="zh-CN" i="1">
                                  <a:latin typeface="Cambria Math" panose="02040503050406030204" pitchFamily="18" charset="0"/>
                                  <a:ea typeface="Cambria Math" panose="02040503050406030204"/>
                                  <a:cs typeface="Times New Roman" panose="02020603050405020304" pitchFamily="16" charset="0"/>
                                </a:rPr>
                              </m:ctrlPr>
                            </m:fPr>
                            <m:num>
                              <m:r>
                                <a:rPr lang="en-US" altLang="zh-CN" i="1">
                                  <a:latin typeface="Cambria Math" panose="02040503050406030204"/>
                                  <a:ea typeface="Cambria Math" panose="02040503050406030204"/>
                                  <a:cs typeface="Times New Roman" panose="02020603050405020304" pitchFamily="16" charset="0"/>
                                </a:rPr>
                                <m:t>1</m:t>
                              </m:r>
                            </m:num>
                            <m:den>
                              <m:r>
                                <a:rPr lang="en-US" altLang="zh-CN" i="1">
                                  <a:latin typeface="Cambria Math" panose="02040503050406030204"/>
                                  <a:ea typeface="Cambria Math" panose="02040503050406030204"/>
                                  <a:cs typeface="Times New Roman" panose="02020603050405020304" pitchFamily="16" charset="0"/>
                                </a:rPr>
                                <m:t>𝑁</m:t>
                              </m:r>
                            </m:den>
                          </m:f>
                          <m:nary>
                            <m:naryPr>
                              <m:chr m:val="∑"/>
                              <m:supHide m:val="on"/>
                              <m:ctrlPr>
                                <a:rPr lang="en-US" altLang="zh-CN" i="1">
                                  <a:latin typeface="Cambria Math" panose="02040503050406030204" pitchFamily="18" charset="0"/>
                                  <a:ea typeface="Cambria Math" panose="02040503050406030204"/>
                                  <a:cs typeface="Times New Roman" panose="02020603050405020304" pitchFamily="16" charset="0"/>
                                </a:rPr>
                              </m:ctrlPr>
                            </m:naryPr>
                            <m:sub>
                              <m:r>
                                <m:rPr>
                                  <m:brk m:alnAt="7"/>
                                </m:rPr>
                                <a:rPr lang="en-US" altLang="zh-CN" i="1">
                                  <a:latin typeface="Cambria Math" panose="02040503050406030204"/>
                                  <a:ea typeface="Cambria Math" panose="02040503050406030204"/>
                                  <a:cs typeface="Times New Roman" panose="02020603050405020304" pitchFamily="16" charset="0"/>
                                </a:rPr>
                                <m:t>𝑖</m:t>
                              </m:r>
                            </m:sub>
                            <m:sup/>
                            <m:e>
                              <m:sSup>
                                <m:sSupPr>
                                  <m:ctrlPr>
                                    <a:rPr lang="en-US" altLang="zh-CN" i="1">
                                      <a:latin typeface="Cambria Math" panose="02040503050406030204" pitchFamily="18" charset="0"/>
                                      <a:ea typeface="Cambria Math" panose="02040503050406030204"/>
                                      <a:cs typeface="Times New Roman" panose="02020603050405020304" pitchFamily="16" charset="0"/>
                                    </a:rPr>
                                  </m:ctrlPr>
                                </m:sSupPr>
                                <m:e>
                                  <m:r>
                                    <a:rPr lang="en-US" altLang="zh-CN" i="1">
                                      <a:latin typeface="Cambria Math" panose="02040503050406030204"/>
                                      <a:ea typeface="Cambria Math" panose="02040503050406030204"/>
                                      <a:cs typeface="Times New Roman" panose="02020603050405020304" pitchFamily="16" charset="0"/>
                                    </a:rPr>
                                    <m:t>𝑒</m:t>
                                  </m:r>
                                </m:e>
                                <m:sup>
                                  <m:r>
                                    <a:rPr lang="en-US" altLang="zh-CN" sz="3600" i="1">
                                      <a:latin typeface="Cambria Math" panose="02040503050406030204"/>
                                      <a:cs typeface="Times New Roman" panose="02020603050405020304" pitchFamily="16" charset="0"/>
                                    </a:rPr>
                                    <m:t>−</m:t>
                                  </m:r>
                                  <m:sSub>
                                    <m:sSubPr>
                                      <m:ctrlPr>
                                        <a:rPr lang="en-US" altLang="zh-CN" sz="3600" i="1">
                                          <a:latin typeface="Cambria Math" panose="02040503050406030204" pitchFamily="18" charset="0"/>
                                          <a:cs typeface="Times New Roman" panose="02020603050405020304" pitchFamily="16" charset="0"/>
                                        </a:rPr>
                                      </m:ctrlPr>
                                    </m:sSubPr>
                                    <m:e>
                                      <m:r>
                                        <a:rPr lang="en-US" altLang="zh-CN" sz="3600" i="1">
                                          <a:latin typeface="Cambria Math" panose="02040503050406030204"/>
                                          <a:cs typeface="Times New Roman" panose="02020603050405020304" pitchFamily="16" charset="0"/>
                                        </a:rPr>
                                        <m:t>𝑦</m:t>
                                      </m:r>
                                    </m:e>
                                    <m:sub>
                                      <m:r>
                                        <a:rPr lang="en-US" altLang="zh-CN" sz="3600" i="1">
                                          <a:latin typeface="Cambria Math" panose="02040503050406030204"/>
                                          <a:cs typeface="Times New Roman" panose="02020603050405020304" pitchFamily="16" charset="0"/>
                                        </a:rPr>
                                        <m:t>𝑖</m:t>
                                      </m:r>
                                    </m:sub>
                                  </m:sSub>
                                  <m:r>
                                    <a:rPr lang="en-US" altLang="zh-CN" sz="3600" i="1">
                                      <a:latin typeface="Cambria Math" panose="02040503050406030204"/>
                                      <a:cs typeface="Times New Roman" panose="02020603050405020304" pitchFamily="16" charset="0"/>
                                    </a:rPr>
                                    <m:t>𝑓</m:t>
                                  </m:r>
                                  <m:d>
                                    <m:dPr>
                                      <m:ctrlPr>
                                        <a:rPr lang="en-US" altLang="zh-CN" sz="3600" i="1">
                                          <a:latin typeface="Cambria Math" panose="02040503050406030204" pitchFamily="18" charset="0"/>
                                          <a:cs typeface="Times New Roman" panose="02020603050405020304" pitchFamily="16" charset="0"/>
                                        </a:rPr>
                                      </m:ctrlPr>
                                    </m:dPr>
                                    <m:e>
                                      <m:sSub>
                                        <m:sSubPr>
                                          <m:ctrlPr>
                                            <a:rPr lang="en-US" altLang="zh-CN" sz="3600" i="1">
                                              <a:latin typeface="Cambria Math" panose="02040503050406030204" pitchFamily="18" charset="0"/>
                                              <a:cs typeface="Times New Roman" panose="02020603050405020304" pitchFamily="16" charset="0"/>
                                            </a:rPr>
                                          </m:ctrlPr>
                                        </m:sSubPr>
                                        <m:e>
                                          <m:r>
                                            <a:rPr lang="en-US" altLang="zh-CN" sz="3600" i="1">
                                              <a:latin typeface="Cambria Math" panose="02040503050406030204"/>
                                              <a:cs typeface="Times New Roman" panose="02020603050405020304" pitchFamily="16" charset="0"/>
                                            </a:rPr>
                                            <m:t>𝑥</m:t>
                                          </m:r>
                                        </m:e>
                                        <m:sub>
                                          <m:r>
                                            <a:rPr lang="en-US" altLang="zh-CN" sz="3600" i="1">
                                              <a:latin typeface="Cambria Math" panose="02040503050406030204"/>
                                              <a:cs typeface="Times New Roman" panose="02020603050405020304" pitchFamily="16" charset="0"/>
                                            </a:rPr>
                                            <m:t>𝑖</m:t>
                                          </m:r>
                                        </m:sub>
                                      </m:sSub>
                                    </m:e>
                                  </m:d>
                                </m:sup>
                              </m:sSup>
                            </m:e>
                          </m:nary>
                          <m:r>
                            <a:rPr lang="en-US" altLang="zh-CN" i="1">
                              <a:latin typeface="Cambria Math" panose="02040503050406030204"/>
                              <a:ea typeface="Cambria Math" panose="02040503050406030204"/>
                              <a:cs typeface="Times New Roman" panose="02020603050405020304" pitchFamily="16" charset="0"/>
                            </a:rPr>
                            <m:t>=</m:t>
                          </m:r>
                          <m:nary>
                            <m:naryPr>
                              <m:chr m:val="∏"/>
                              <m:supHide m:val="on"/>
                              <m:ctrlPr>
                                <a:rPr lang="en-US" altLang="zh-CN" i="1">
                                  <a:latin typeface="Cambria Math" panose="02040503050406030204" pitchFamily="18" charset="0"/>
                                  <a:ea typeface="Cambria Math" panose="02040503050406030204"/>
                                  <a:cs typeface="Times New Roman" panose="02020603050405020304" pitchFamily="16" charset="0"/>
                                </a:rPr>
                              </m:ctrlPr>
                            </m:naryPr>
                            <m:sub>
                              <m:r>
                                <m:rPr>
                                  <m:brk m:alnAt="7"/>
                                </m:rPr>
                                <a:rPr lang="en-US" altLang="zh-CN" i="1">
                                  <a:latin typeface="Cambria Math" panose="02040503050406030204"/>
                                  <a:ea typeface="Cambria Math" panose="02040503050406030204"/>
                                  <a:cs typeface="Times New Roman" panose="02020603050405020304" pitchFamily="16" charset="0"/>
                                </a:rPr>
                                <m:t>𝑚</m:t>
                              </m:r>
                            </m:sub>
                            <m:sup/>
                            <m:e>
                              <m:sSub>
                                <m:sSubPr>
                                  <m:ctrlPr>
                                    <a:rPr lang="en-US" altLang="zh-CN" i="1">
                                      <a:latin typeface="Cambria Math" panose="02040503050406030204" pitchFamily="18" charset="0"/>
                                      <a:ea typeface="Cambria Math" panose="02040503050406030204"/>
                                      <a:cs typeface="Times New Roman" panose="02020603050405020304" pitchFamily="16" charset="0"/>
                                    </a:rPr>
                                  </m:ctrlPr>
                                </m:sSubPr>
                                <m:e>
                                  <m:r>
                                    <a:rPr lang="en-US" altLang="zh-CN" i="1">
                                      <a:latin typeface="Cambria Math" panose="02040503050406030204"/>
                                      <a:ea typeface="Cambria Math" panose="02040503050406030204"/>
                                      <a:cs typeface="Times New Roman" panose="02020603050405020304" pitchFamily="16" charset="0"/>
                                    </a:rPr>
                                    <m:t>𝑍</m:t>
                                  </m:r>
                                </m:e>
                                <m:sub>
                                  <m:r>
                                    <a:rPr lang="en-US" altLang="zh-CN" i="1">
                                      <a:latin typeface="Cambria Math" panose="02040503050406030204"/>
                                      <a:ea typeface="Cambria Math" panose="02040503050406030204"/>
                                      <a:cs typeface="Times New Roman" panose="02020603050405020304" pitchFamily="16" charset="0"/>
                                    </a:rPr>
                                    <m:t>𝑚</m:t>
                                  </m:r>
                                </m:sub>
                              </m:sSub>
                            </m:e>
                          </m:nary>
                        </m:e>
                      </m:nary>
                    </m:oMath>
                  </m:oMathPara>
                </a14:m>
                <a:endParaRPr lang="zh-CN" altLang="en-US" dirty="0"/>
              </a:p>
              <a:p>
                <a:pPr lvl="1"/>
                <a:r>
                  <a:rPr lang="zh-CN" altLang="en-US" dirty="0"/>
                  <a:t>在第𝑚次迭代中，</a:t>
                </a:r>
                <a:r>
                  <a:rPr lang="en-US" altLang="zh-CN" dirty="0"/>
                  <a:t>AdaBoost</a:t>
                </a:r>
                <a:r>
                  <a:rPr lang="zh-CN" altLang="en-US" dirty="0"/>
                  <a:t>趋向于将具有最小误差的模型选做本轮生成的弱分类器</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𝐺</m:t>
                        </m:r>
                      </m:e>
                      <m:sub>
                        <m:r>
                          <a:rPr lang="zh-CN" altLang="en-US" i="1" dirty="0">
                            <a:latin typeface="Cambria Math" panose="02040503050406030204" pitchFamily="18" charset="0"/>
                          </a:rPr>
                          <m:t>𝑚</m:t>
                        </m:r>
                      </m:sub>
                    </m:sSub>
                  </m:oMath>
                </a14:m>
                <a:r>
                  <a:rPr lang="zh-CN" altLang="en-US" dirty="0"/>
                  <a:t>，使得累积误差快速下降。</a:t>
                </a:r>
                <a:endParaRPr lang="zh-CN" altLang="en-US"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2669"/>
                </a:stretch>
              </a:blipFill>
            </p:spPr>
            <p:txBody>
              <a:bodyPr/>
              <a:lstStyle/>
              <a:p>
                <a:r>
                  <a:rPr lang="zh-CN" altLang="en-US">
                    <a:noFill/>
                  </a:rPr>
                  <a:t> </a:t>
                </a:r>
              </a:p>
            </p:txBody>
          </p:sp>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1" cstate="print"/>
          <a:srcRect/>
          <a:stretch>
            <a:fillRect/>
          </a:stretch>
        </p:blipFill>
        <p:spPr bwMode="auto">
          <a:xfrm>
            <a:off x="394446" y="704891"/>
            <a:ext cx="11399447" cy="5874153"/>
          </a:xfrm>
          <a:prstGeom prst="rect">
            <a:avLst/>
          </a:prstGeom>
          <a:noFill/>
          <a:ln w="9525">
            <a:noFill/>
            <a:miter lim="800000"/>
            <a:headEnd/>
            <a:tailEnd/>
          </a:ln>
        </p:spPr>
      </p:pic>
      <p:sp>
        <p:nvSpPr>
          <p:cNvPr id="6" name="矩形 5"/>
          <p:cNvSpPr/>
          <p:nvPr/>
        </p:nvSpPr>
        <p:spPr>
          <a:xfrm>
            <a:off x="6550089" y="278956"/>
            <a:ext cx="5585926" cy="338554"/>
          </a:xfrm>
          <a:prstGeom prst="rect">
            <a:avLst/>
          </a:prstGeom>
        </p:spPr>
        <p:txBody>
          <a:bodyPr wrap="square">
            <a:spAutoFit/>
          </a:bodyPr>
          <a:lstStyle/>
          <a:p>
            <a:pPr algn="r"/>
            <a:r>
              <a:rPr lang="en-US" altLang="zh-CN" sz="1600" dirty="0">
                <a:latin typeface="Times New Roman" panose="02020603050405020304" pitchFamily="16" charset="0"/>
                <a:ea typeface="黑体" panose="02010609060101010101" pitchFamily="49" charset="-122"/>
                <a:cs typeface="Times New Roman" panose="02020603050405020304" pitchFamily="16" charset="0"/>
              </a:rPr>
              <a:t>Pattern Recognition and Machine Learning, C.M. Bishop, 2006.</a:t>
            </a:r>
            <a:endParaRPr lang="zh-CN" altLang="en-US" sz="16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 name="标题 2"/>
          <p:cNvSpPr>
            <a:spLocks noGrp="1"/>
          </p:cNvSpPr>
          <p:nvPr>
            <p:ph type="title"/>
          </p:nvPr>
        </p:nvSpPr>
        <p:spPr/>
        <p:txBody>
          <a:bodyPr/>
          <a:lstStyle/>
          <a:p>
            <a:r>
              <a:rPr lang="en-GB" altLang="zh-CN" dirty="0"/>
              <a:t>Ada Boosting</a:t>
            </a:r>
            <a:r>
              <a:rPr lang="zh-CN" altLang="en-GB" dirty="0"/>
              <a:t>：</a:t>
            </a:r>
            <a:r>
              <a:rPr lang="zh-CN" altLang="en-US" dirty="0"/>
              <a:t>算法例子</a:t>
            </a:r>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回归与分类的区别</a:t>
            </a:r>
            <a:endParaRPr lang="zh-CN" altLang="en-US" dirty="0"/>
          </a:p>
        </p:txBody>
      </p:sp>
      <p:sp>
        <p:nvSpPr>
          <p:cNvPr id="3" name="内容占位符 2"/>
          <p:cNvSpPr>
            <a:spLocks noGrp="1"/>
          </p:cNvSpPr>
          <p:nvPr>
            <p:ph idx="1"/>
          </p:nvPr>
        </p:nvSpPr>
        <p:spPr/>
        <p:txBody>
          <a:bodyPr/>
          <a:lstStyle/>
          <a:p>
            <a:r>
              <a:rPr lang="zh-CN" altLang="en-US" dirty="0"/>
              <a:t>均是学习将输入变量映射到输出变量的潜在关系模型</a:t>
            </a:r>
            <a:endParaRPr lang="zh-CN" altLang="en-US" dirty="0"/>
          </a:p>
          <a:p>
            <a:endParaRPr lang="en-US" altLang="zh-CN" dirty="0"/>
          </a:p>
          <a:p>
            <a:endParaRPr lang="en-US" altLang="zh-CN" dirty="0"/>
          </a:p>
          <a:p>
            <a:endParaRPr lang="en-US" altLang="zh-CN" dirty="0"/>
          </a:p>
          <a:p>
            <a:pPr lvl="1"/>
            <a:r>
              <a:rPr lang="zh-CN" altLang="en-US" dirty="0"/>
              <a:t>在回归分析中，学习一个函数将输入变量映射到连续输出空间</a:t>
            </a:r>
            <a:endParaRPr lang="en-US" altLang="zh-CN" dirty="0"/>
          </a:p>
          <a:p>
            <a:pPr lvl="2"/>
            <a:r>
              <a:rPr lang="zh-CN" altLang="en-US" dirty="0"/>
              <a:t>如价格和温度等，即值域是连续空间</a:t>
            </a:r>
            <a:endParaRPr lang="zh-CN" altLang="en-US" dirty="0"/>
          </a:p>
          <a:p>
            <a:pPr lvl="1"/>
            <a:r>
              <a:rPr lang="zh-CN" altLang="en-US" dirty="0"/>
              <a:t>在分类模型中，学习一个函数将输入变量映射到离散输出空间</a:t>
            </a:r>
            <a:endParaRPr lang="en-US" altLang="zh-CN" dirty="0"/>
          </a:p>
          <a:p>
            <a:pPr lvl="2"/>
            <a:r>
              <a:rPr lang="zh-CN" altLang="en-US" dirty="0"/>
              <a:t>如人脸和汽车等，即值域是离散空间</a:t>
            </a:r>
            <a:endParaRPr lang="zh-CN" altLang="en-US" dirty="0"/>
          </a:p>
          <a:p>
            <a:pPr lvl="1"/>
            <a:endParaRPr lang="zh-CN" altLang="en-US" dirty="0"/>
          </a:p>
        </p:txBody>
      </p:sp>
      <mc:AlternateContent xmlns:mc="http://schemas.openxmlformats.org/markup-compatibility/2006">
        <mc:Choice xmlns:a14="http://schemas.microsoft.com/office/drawing/2010/main" Requires="a14">
          <p:sp>
            <p:nvSpPr>
              <p:cNvPr id="4" name="TextBox 1"/>
              <p:cNvSpPr txBox="1"/>
              <p:nvPr/>
            </p:nvSpPr>
            <p:spPr>
              <a:xfrm>
                <a:off x="1599203" y="1445752"/>
                <a:ext cx="9136083" cy="646331"/>
              </a:xfrm>
              <a:prstGeom prst="rect">
                <a:avLst/>
              </a:prstGeom>
              <a:solidFill>
                <a:srgbClr val="FFFF00"/>
              </a:solid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3600" i="1" smtClean="0">
                          <a:latin typeface="Cambria Math" panose="02040503050406030204"/>
                          <a:ea typeface="黑体" panose="02010609060101010101" pitchFamily="49" charset="-122"/>
                        </a:rPr>
                        <m:t>𝑓</m:t>
                      </m:r>
                      <m:r>
                        <a:rPr lang="en-US" altLang="zh-CN" sz="3600" i="1" smtClean="0">
                          <a:latin typeface="Cambria Math" panose="02040503050406030204"/>
                          <a:ea typeface="黑体" panose="02010609060101010101" pitchFamily="49" charset="-122"/>
                        </a:rPr>
                        <m:t>:              </m:t>
                      </m:r>
                      <m:r>
                        <a:rPr lang="en-US" altLang="zh-CN" sz="3600" i="1">
                          <a:latin typeface="Cambria Math" panose="02040503050406030204"/>
                          <a:ea typeface="黑体" panose="02010609060101010101" pitchFamily="49" charset="-122"/>
                        </a:rPr>
                        <m:t>𝑥</m:t>
                      </m:r>
                      <m:r>
                        <a:rPr lang="en-US" altLang="zh-CN" sz="3600" i="1">
                          <a:latin typeface="Cambria Math" panose="02040503050406030204"/>
                          <a:ea typeface="黑体" panose="02010609060101010101" pitchFamily="49" charset="-122"/>
                        </a:rPr>
                        <m:t>  →  </m:t>
                      </m:r>
                      <m:r>
                        <a:rPr lang="en-US" altLang="zh-CN" sz="3600" i="1">
                          <a:latin typeface="Cambria Math" panose="02040503050406030204"/>
                          <a:ea typeface="Cambria Math" panose="02040503050406030204"/>
                        </a:rPr>
                        <m:t>𝑦</m:t>
                      </m:r>
                      <m:r>
                        <a:rPr lang="en-US" altLang="zh-CN" sz="3600" i="1">
                          <a:latin typeface="Cambria Math" panose="02040503050406030204"/>
                          <a:ea typeface="Cambria Math" panose="02040503050406030204"/>
                        </a:rPr>
                        <m:t>,  </m:t>
                      </m:r>
                      <m:r>
                        <a:rPr lang="en-US" altLang="zh-CN" sz="3600" i="1">
                          <a:latin typeface="Cambria Math" panose="02040503050406030204"/>
                          <a:ea typeface="Cambria Math" panose="02040503050406030204"/>
                        </a:rPr>
                        <m:t>𝑥</m:t>
                      </m:r>
                      <m:r>
                        <a:rPr lang="en-US" altLang="zh-CN" sz="3600" i="1">
                          <a:latin typeface="Cambria Math" panose="02040503050406030204"/>
                          <a:ea typeface="Cambria Math" panose="02040503050406030204"/>
                        </a:rPr>
                        <m:t>∈</m:t>
                      </m:r>
                      <m:r>
                        <a:rPr lang="en-US" altLang="zh-CN" sz="3600" i="1">
                          <a:latin typeface="Cambria Math" panose="02040503050406030204"/>
                          <a:ea typeface="Cambria Math" panose="02040503050406030204"/>
                        </a:rPr>
                        <m:t>𝐴</m:t>
                      </m:r>
                      <m:r>
                        <a:rPr lang="en-US" altLang="zh-CN" sz="3600" i="1">
                          <a:latin typeface="Cambria Math" panose="02040503050406030204"/>
                          <a:ea typeface="Cambria Math" panose="02040503050406030204"/>
                        </a:rPr>
                        <m:t>,  </m:t>
                      </m:r>
                      <m:r>
                        <a:rPr lang="en-US" altLang="zh-CN" sz="3600" i="1">
                          <a:latin typeface="Cambria Math" panose="02040503050406030204"/>
                          <a:ea typeface="Cambria Math" panose="02040503050406030204"/>
                        </a:rPr>
                        <m:t>𝑦</m:t>
                      </m:r>
                      <m:r>
                        <a:rPr lang="en-US" altLang="zh-CN" sz="3600" i="1">
                          <a:latin typeface="Cambria Math" panose="02040503050406030204"/>
                          <a:ea typeface="Cambria Math" panose="02040503050406030204"/>
                        </a:rPr>
                        <m:t>∈</m:t>
                      </m:r>
                      <m:r>
                        <a:rPr lang="en-US" altLang="zh-CN" sz="3600" i="1">
                          <a:latin typeface="Cambria Math" panose="02040503050406030204"/>
                          <a:ea typeface="Cambria Math" panose="02040503050406030204"/>
                        </a:rPr>
                        <m:t>𝐵</m:t>
                      </m:r>
                    </m:oMath>
                  </m:oMathPara>
                </a14:m>
                <a:endParaRPr lang="zh-CN" altLang="en-US" sz="3600" dirty="0">
                  <a:ea typeface="黑体" panose="02010609060101010101" pitchFamily="49" charset="-122"/>
                </a:endParaRPr>
              </a:p>
            </p:txBody>
          </p:sp>
        </mc:Choice>
        <mc:Fallback>
          <p:sp>
            <p:nvSpPr>
              <p:cNvPr id="4" name="TextBox 1"/>
              <p:cNvSpPr txBox="1">
                <a:spLocks noRot="1" noChangeAspect="1" noMove="1" noResize="1" noEditPoints="1" noAdjustHandles="1" noChangeArrowheads="1" noChangeShapeType="1" noTextEdit="1"/>
              </p:cNvSpPr>
              <p:nvPr/>
            </p:nvSpPr>
            <p:spPr>
              <a:xfrm>
                <a:off x="1599203" y="1445752"/>
                <a:ext cx="9136083" cy="646331"/>
              </a:xfrm>
              <a:prstGeom prst="rect">
                <a:avLst/>
              </a:prstGeom>
              <a:blipFill rotWithShape="1">
                <a:blip r:embed="rId1"/>
                <a:stretch>
                  <a:fillRect l="-3" t="-76" r="7" b="61"/>
                </a:stretch>
              </a:blipFill>
            </p:spPr>
            <p:txBody>
              <a:bodyPr/>
              <a:lstStyle/>
              <a:p>
                <a:r>
                  <a:rPr lang="zh-CN" altLang="en-US">
                    <a:noFill/>
                  </a:rPr>
                  <a:t> </a:t>
                </a:r>
              </a:p>
            </p:txBody>
          </p:sp>
        </mc:Fallback>
      </mc:AlternateContent>
      <p:cxnSp>
        <p:nvCxnSpPr>
          <p:cNvPr id="5" name="直接箭头连接符 4"/>
          <p:cNvCxnSpPr/>
          <p:nvPr/>
        </p:nvCxnSpPr>
        <p:spPr>
          <a:xfrm flipV="1">
            <a:off x="2467800" y="2092716"/>
            <a:ext cx="0" cy="43331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1329658" y="2423724"/>
            <a:ext cx="2280817" cy="954107"/>
          </a:xfrm>
          <a:prstGeom prst="rect">
            <a:avLst/>
          </a:prstGeom>
        </p:spPr>
        <p:txBody>
          <a:bodyPr wrap="square">
            <a:spAutoFit/>
          </a:bodyPr>
          <a:lstStyle/>
          <a:p>
            <a:pPr algn="ctr"/>
            <a:r>
              <a:rPr lang="zh-CN" altLang="en-US" sz="2800" dirty="0">
                <a:latin typeface="黑体" panose="02010609060101010101" pitchFamily="49" charset="-122"/>
                <a:ea typeface="黑体" panose="02010609060101010101" pitchFamily="49" charset="-122"/>
              </a:rPr>
              <a:t>映射函数</a:t>
            </a:r>
            <a:endParaRPr lang="zh-CN" altLang="en-US" sz="2800" dirty="0">
              <a:latin typeface="黑体" panose="02010609060101010101" pitchFamily="49" charset="-122"/>
              <a:ea typeface="黑体" panose="02010609060101010101" pitchFamily="49" charset="-122"/>
            </a:endParaRPr>
          </a:p>
          <a:p>
            <a:pPr algn="ctr"/>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学习模型</a:t>
            </a:r>
            <a:r>
              <a:rPr lang="en-US" altLang="zh-CN" sz="2800" dirty="0">
                <a:latin typeface="黑体" panose="02010609060101010101" pitchFamily="49" charset="-122"/>
                <a:ea typeface="黑体" panose="02010609060101010101" pitchFamily="49" charset="-122"/>
              </a:rPr>
              <a:t>)</a:t>
            </a:r>
            <a:endParaRPr lang="zh-CN" altLang="en-US" sz="2800" dirty="0">
              <a:latin typeface="黑体" panose="02010609060101010101" pitchFamily="49" charset="-122"/>
              <a:ea typeface="黑体" panose="02010609060101010101" pitchFamily="49" charset="-122"/>
            </a:endParaRPr>
          </a:p>
        </p:txBody>
      </p:sp>
      <p:sp>
        <p:nvSpPr>
          <p:cNvPr id="7" name="矩形 6"/>
          <p:cNvSpPr/>
          <p:nvPr/>
        </p:nvSpPr>
        <p:spPr>
          <a:xfrm>
            <a:off x="3848218" y="2423724"/>
            <a:ext cx="917096" cy="954107"/>
          </a:xfrm>
          <a:prstGeom prst="rect">
            <a:avLst/>
          </a:prstGeom>
        </p:spPr>
        <p:txBody>
          <a:bodyPr wrap="square">
            <a:spAutoFit/>
          </a:bodyPr>
          <a:lstStyle/>
          <a:p>
            <a:pPr algn="ctr"/>
            <a:r>
              <a:rPr lang="zh-CN" altLang="en-US" sz="2800" dirty="0">
                <a:latin typeface="黑体" panose="02010609060101010101" pitchFamily="49" charset="-122"/>
                <a:ea typeface="黑体" panose="02010609060101010101" pitchFamily="49" charset="-122"/>
              </a:rPr>
              <a:t>输入</a:t>
            </a:r>
            <a:endParaRPr lang="en-US" altLang="zh-CN" sz="2800" dirty="0">
              <a:latin typeface="黑体" panose="02010609060101010101" pitchFamily="49" charset="-122"/>
              <a:ea typeface="黑体" panose="02010609060101010101" pitchFamily="49" charset="-122"/>
            </a:endParaRPr>
          </a:p>
          <a:p>
            <a:pPr algn="ctr"/>
            <a:r>
              <a:rPr lang="zh-CN" altLang="en-US" sz="2800" dirty="0">
                <a:latin typeface="黑体" panose="02010609060101010101" pitchFamily="49" charset="-122"/>
                <a:ea typeface="黑体" panose="02010609060101010101" pitchFamily="49" charset="-122"/>
              </a:rPr>
              <a:t>变量</a:t>
            </a:r>
            <a:endParaRPr lang="zh-CN" altLang="en-US" sz="2800" dirty="0">
              <a:latin typeface="黑体" panose="02010609060101010101" pitchFamily="49" charset="-122"/>
              <a:ea typeface="黑体" panose="02010609060101010101" pitchFamily="49" charset="-122"/>
            </a:endParaRPr>
          </a:p>
        </p:txBody>
      </p:sp>
      <p:cxnSp>
        <p:nvCxnSpPr>
          <p:cNvPr id="8" name="直接箭头连接符 7"/>
          <p:cNvCxnSpPr/>
          <p:nvPr/>
        </p:nvCxnSpPr>
        <p:spPr>
          <a:xfrm flipV="1">
            <a:off x="4312036" y="2092716"/>
            <a:ext cx="0" cy="43331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142125" y="2423724"/>
            <a:ext cx="973872" cy="954107"/>
          </a:xfrm>
          <a:prstGeom prst="rect">
            <a:avLst/>
          </a:prstGeom>
        </p:spPr>
        <p:txBody>
          <a:bodyPr wrap="square">
            <a:spAutoFit/>
          </a:bodyPr>
          <a:lstStyle/>
          <a:p>
            <a:pPr algn="ctr"/>
            <a:r>
              <a:rPr lang="zh-CN" altLang="en-US" sz="2800" dirty="0">
                <a:latin typeface="黑体" panose="02010609060101010101" pitchFamily="49" charset="-122"/>
                <a:ea typeface="黑体" panose="02010609060101010101" pitchFamily="49" charset="-122"/>
              </a:rPr>
              <a:t>输出变量</a:t>
            </a:r>
            <a:endParaRPr lang="zh-CN" altLang="en-US" sz="2800" dirty="0">
              <a:latin typeface="黑体" panose="02010609060101010101" pitchFamily="49" charset="-122"/>
              <a:ea typeface="黑体" panose="02010609060101010101" pitchFamily="49" charset="-122"/>
            </a:endParaRPr>
          </a:p>
        </p:txBody>
      </p:sp>
      <p:cxnSp>
        <p:nvCxnSpPr>
          <p:cNvPr id="10" name="直接箭头连接符 9"/>
          <p:cNvCxnSpPr/>
          <p:nvPr/>
        </p:nvCxnSpPr>
        <p:spPr>
          <a:xfrm flipV="1">
            <a:off x="5624087" y="2092716"/>
            <a:ext cx="0" cy="43331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7073252" y="2423724"/>
            <a:ext cx="1279913" cy="523220"/>
          </a:xfrm>
          <a:prstGeom prst="rect">
            <a:avLst/>
          </a:prstGeom>
        </p:spPr>
        <p:txBody>
          <a:bodyPr wrap="square">
            <a:spAutoFit/>
          </a:bodyPr>
          <a:lstStyle/>
          <a:p>
            <a:pPr algn="ctr"/>
            <a:r>
              <a:rPr lang="zh-CN" altLang="en-US" sz="2800" dirty="0">
                <a:latin typeface="黑体" panose="02010609060101010101" pitchFamily="49" charset="-122"/>
                <a:ea typeface="黑体" panose="02010609060101010101" pitchFamily="49" charset="-122"/>
              </a:rPr>
              <a:t>变量域</a:t>
            </a:r>
            <a:endParaRPr lang="zh-CN" altLang="en-US" sz="2800" dirty="0">
              <a:latin typeface="黑体" panose="02010609060101010101" pitchFamily="49" charset="-122"/>
              <a:ea typeface="黑体" panose="02010609060101010101" pitchFamily="49" charset="-122"/>
            </a:endParaRPr>
          </a:p>
        </p:txBody>
      </p:sp>
      <p:cxnSp>
        <p:nvCxnSpPr>
          <p:cNvPr id="12" name="直接箭头连接符 11"/>
          <p:cNvCxnSpPr/>
          <p:nvPr/>
        </p:nvCxnSpPr>
        <p:spPr>
          <a:xfrm flipV="1">
            <a:off x="7713209" y="2092716"/>
            <a:ext cx="0" cy="43331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9177591" y="2423724"/>
            <a:ext cx="1279913" cy="523220"/>
          </a:xfrm>
          <a:prstGeom prst="rect">
            <a:avLst/>
          </a:prstGeom>
        </p:spPr>
        <p:txBody>
          <a:bodyPr wrap="square">
            <a:spAutoFit/>
          </a:bodyPr>
          <a:lstStyle/>
          <a:p>
            <a:pPr algn="ctr"/>
            <a:r>
              <a:rPr lang="zh-CN" altLang="en-US" sz="2800" dirty="0">
                <a:latin typeface="黑体" panose="02010609060101010101" pitchFamily="49" charset="-122"/>
                <a:ea typeface="黑体" panose="02010609060101010101" pitchFamily="49" charset="-122"/>
              </a:rPr>
              <a:t>值域</a:t>
            </a:r>
            <a:endParaRPr lang="zh-CN" altLang="en-US" sz="2800" dirty="0">
              <a:latin typeface="黑体" panose="02010609060101010101" pitchFamily="49" charset="-122"/>
              <a:ea typeface="黑体" panose="02010609060101010101" pitchFamily="49" charset="-122"/>
            </a:endParaRPr>
          </a:p>
        </p:txBody>
      </p:sp>
      <p:cxnSp>
        <p:nvCxnSpPr>
          <p:cNvPr id="14" name="直接箭头连接符 13"/>
          <p:cNvCxnSpPr/>
          <p:nvPr/>
        </p:nvCxnSpPr>
        <p:spPr>
          <a:xfrm flipV="1">
            <a:off x="9817548" y="2092716"/>
            <a:ext cx="0" cy="43331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提纲</a:t>
            </a:r>
            <a:endParaRPr kumimoji="1" lang="zh-CN" altLang="en-US" dirty="0"/>
          </a:p>
        </p:txBody>
      </p:sp>
      <p:sp>
        <p:nvSpPr>
          <p:cNvPr id="4" name="矩形 7"/>
          <p:cNvSpPr>
            <a:spLocks noChangeArrowheads="1"/>
          </p:cNvSpPr>
          <p:nvPr/>
        </p:nvSpPr>
        <p:spPr bwMode="auto">
          <a:xfrm>
            <a:off x="2402661" y="1675649"/>
            <a:ext cx="7200000" cy="641586"/>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3200" b="1" dirty="0">
                <a:latin typeface="+mn-lt"/>
                <a:ea typeface="微软雅黑" panose="020B0503020204020204" pitchFamily="34" charset="-122"/>
                <a:sym typeface="Calibri" panose="020F0502020204030204" pitchFamily="34" charset="0"/>
              </a:rPr>
              <a:t>二、回归分析</a:t>
            </a:r>
            <a:endParaRPr kumimoji="0" lang="zh-CN" altLang="en-US" sz="3200" b="1" dirty="0">
              <a:latin typeface="+mn-lt"/>
              <a:ea typeface="微软雅黑" panose="020B0503020204020204" pitchFamily="34" charset="-122"/>
              <a:sym typeface="Calibri" panose="020F0502020204030204" pitchFamily="34" charset="0"/>
            </a:endParaRPr>
          </a:p>
        </p:txBody>
      </p:sp>
      <p:sp>
        <p:nvSpPr>
          <p:cNvPr id="5" name="矩形 7"/>
          <p:cNvSpPr>
            <a:spLocks noChangeArrowheads="1"/>
          </p:cNvSpPr>
          <p:nvPr/>
        </p:nvSpPr>
        <p:spPr bwMode="auto">
          <a:xfrm>
            <a:off x="2402661" y="877106"/>
            <a:ext cx="7200000" cy="641586"/>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3200" b="1" dirty="0">
                <a:latin typeface="+mn-lt"/>
                <a:ea typeface="微软雅黑" panose="020B0503020204020204" pitchFamily="34" charset="-122"/>
              </a:rPr>
              <a:t>一、机器学习基本概念</a:t>
            </a:r>
            <a:endParaRPr kumimoji="0" lang="zh-CN" altLang="en-US" sz="3200" b="1" dirty="0">
              <a:latin typeface="+mn-lt"/>
              <a:ea typeface="微软雅黑" panose="020B0503020204020204" pitchFamily="34" charset="-122"/>
            </a:endParaRPr>
          </a:p>
        </p:txBody>
      </p:sp>
      <p:sp>
        <p:nvSpPr>
          <p:cNvPr id="6" name="矩形 5"/>
          <p:cNvSpPr>
            <a:spLocks noChangeArrowheads="1"/>
          </p:cNvSpPr>
          <p:nvPr/>
        </p:nvSpPr>
        <p:spPr bwMode="auto">
          <a:xfrm>
            <a:off x="2402661" y="3272735"/>
            <a:ext cx="7200000" cy="641586"/>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3200" b="1" dirty="0">
                <a:latin typeface="+mn-lt"/>
                <a:ea typeface="微软雅黑" panose="020B0503020204020204" pitchFamily="34" charset="-122"/>
                <a:sym typeface="Calibri" panose="020F0502020204030204" pitchFamily="34" charset="0"/>
              </a:rPr>
              <a:t>四、线性区别分析</a:t>
            </a:r>
            <a:endParaRPr kumimoji="0" lang="zh-CN" altLang="en-US" sz="3200" b="1" dirty="0">
              <a:latin typeface="+mn-lt"/>
              <a:ea typeface="微软雅黑" panose="020B0503020204020204" pitchFamily="34" charset="-122"/>
              <a:sym typeface="Calibri" panose="020F0502020204030204" pitchFamily="34" charset="0"/>
            </a:endParaRPr>
          </a:p>
        </p:txBody>
      </p:sp>
      <p:sp>
        <p:nvSpPr>
          <p:cNvPr id="7" name="矩形 7"/>
          <p:cNvSpPr>
            <a:spLocks noChangeArrowheads="1"/>
          </p:cNvSpPr>
          <p:nvPr/>
        </p:nvSpPr>
        <p:spPr bwMode="auto">
          <a:xfrm>
            <a:off x="2402661" y="2474192"/>
            <a:ext cx="7200000" cy="641586"/>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3200" b="1" dirty="0">
                <a:latin typeface="+mn-lt"/>
                <a:ea typeface="微软雅黑" panose="020B0503020204020204" pitchFamily="34" charset="-122"/>
                <a:sym typeface="Calibri" panose="020F0502020204030204" pitchFamily="34" charset="0"/>
              </a:rPr>
              <a:t>三、决策树</a:t>
            </a:r>
            <a:endParaRPr kumimoji="0" lang="zh-CN" altLang="en-US" sz="3200" b="1" dirty="0">
              <a:latin typeface="+mn-lt"/>
              <a:ea typeface="微软雅黑" panose="020B0503020204020204" pitchFamily="34" charset="-122"/>
              <a:sym typeface="Calibri" panose="020F0502020204030204" pitchFamily="34" charset="0"/>
            </a:endParaRPr>
          </a:p>
        </p:txBody>
      </p:sp>
      <p:sp>
        <p:nvSpPr>
          <p:cNvPr id="8" name="矩形 7"/>
          <p:cNvSpPr>
            <a:spLocks noChangeArrowheads="1"/>
          </p:cNvSpPr>
          <p:nvPr/>
        </p:nvSpPr>
        <p:spPr bwMode="auto">
          <a:xfrm>
            <a:off x="2402661" y="4071278"/>
            <a:ext cx="7200000" cy="641586"/>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3200" b="1" dirty="0">
                <a:latin typeface="+mn-lt"/>
                <a:ea typeface="微软雅黑" panose="020B0503020204020204" pitchFamily="34" charset="-122"/>
                <a:sym typeface="Calibri" panose="020F0502020204030204" pitchFamily="34" charset="0"/>
              </a:rPr>
              <a:t>五、</a:t>
            </a:r>
            <a:r>
              <a:rPr kumimoji="0" lang="en-US" altLang="zh-CN" sz="3200" b="1" dirty="0">
                <a:latin typeface="+mn-lt"/>
                <a:ea typeface="微软雅黑" panose="020B0503020204020204" pitchFamily="34" charset="-122"/>
                <a:sym typeface="Calibri" panose="020F0502020204030204" pitchFamily="34" charset="0"/>
              </a:rPr>
              <a:t>Ada Boosting</a:t>
            </a:r>
            <a:endParaRPr kumimoji="0" lang="zh-CN" altLang="en-US" sz="3200" b="1" dirty="0">
              <a:latin typeface="+mn-lt"/>
              <a:ea typeface="微软雅黑" panose="020B0503020204020204" pitchFamily="34" charset="-122"/>
              <a:sym typeface="Calibri" panose="020F0502020204030204" pitchFamily="34" charset="0"/>
            </a:endParaRPr>
          </a:p>
        </p:txBody>
      </p:sp>
      <p:sp>
        <p:nvSpPr>
          <p:cNvPr id="9" name="矩形 8"/>
          <p:cNvSpPr>
            <a:spLocks noChangeArrowheads="1"/>
          </p:cNvSpPr>
          <p:nvPr/>
        </p:nvSpPr>
        <p:spPr bwMode="auto">
          <a:xfrm>
            <a:off x="2402661" y="4869821"/>
            <a:ext cx="7200000" cy="641586"/>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3200" b="1" dirty="0">
                <a:solidFill>
                  <a:srgbClr val="C00000"/>
                </a:solidFill>
                <a:latin typeface="+mn-lt"/>
                <a:ea typeface="微软雅黑" panose="020B0503020204020204" pitchFamily="34" charset="-122"/>
                <a:sym typeface="Calibri" panose="020F0502020204030204" pitchFamily="34" charset="0"/>
              </a:rPr>
              <a:t>六、支持向量机</a:t>
            </a:r>
            <a:endParaRPr kumimoji="0" lang="zh-CN" altLang="en-US" sz="3200" b="1" dirty="0">
              <a:solidFill>
                <a:srgbClr val="C00000"/>
              </a:solidFill>
              <a:latin typeface="+mn-lt"/>
              <a:ea typeface="微软雅黑" panose="020B0503020204020204" pitchFamily="34" charset="-122"/>
              <a:sym typeface="Calibri" panose="020F0502020204030204" pitchFamily="34" charset="0"/>
            </a:endParaRPr>
          </a:p>
        </p:txBody>
      </p:sp>
      <p:sp>
        <p:nvSpPr>
          <p:cNvPr id="10" name="矩形 9"/>
          <p:cNvSpPr>
            <a:spLocks noChangeArrowheads="1"/>
          </p:cNvSpPr>
          <p:nvPr/>
        </p:nvSpPr>
        <p:spPr bwMode="auto">
          <a:xfrm>
            <a:off x="2402661" y="5668365"/>
            <a:ext cx="7200000" cy="632353"/>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3200" b="1" dirty="0">
                <a:ea typeface="微软雅黑" panose="020B0503020204020204" pitchFamily="34" charset="-122"/>
                <a:sym typeface="Calibri" panose="020F0502020204030204" pitchFamily="34" charset="0"/>
              </a:rPr>
              <a:t>七、生成学习模型</a:t>
            </a:r>
            <a:endParaRPr kumimoji="0" lang="zh-CN" altLang="en-US" sz="3200" b="1" dirty="0">
              <a:ea typeface="微软雅黑" panose="020B0503020204020204" pitchFamily="34" charset="-122"/>
              <a:sym typeface="Calibri" panose="020F050202020403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支持向量机：</a:t>
            </a:r>
            <a:r>
              <a:rPr lang="en-US" altLang="zh-CN" dirty="0"/>
              <a:t>VC</a:t>
            </a:r>
            <a:r>
              <a:rPr lang="zh-CN" altLang="en-US" dirty="0"/>
              <a:t>维与结构风险最小化</a:t>
            </a:r>
            <a:endParaRPr lang="zh-CN" altLang="en-US" dirty="0"/>
          </a:p>
        </p:txBody>
      </p:sp>
      <p:sp>
        <p:nvSpPr>
          <p:cNvPr id="3" name="内容占位符 2"/>
          <p:cNvSpPr>
            <a:spLocks noGrp="1"/>
          </p:cNvSpPr>
          <p:nvPr>
            <p:ph idx="1"/>
          </p:nvPr>
        </p:nvSpPr>
        <p:spPr/>
        <p:txBody>
          <a:bodyPr/>
          <a:lstStyle/>
          <a:p>
            <a:r>
              <a:rPr lang="zh-CN" altLang="en-US" dirty="0"/>
              <a:t>传统识别理论认为，算法模型性能可用从训练样本集所得经验风险（</a:t>
            </a:r>
            <a:r>
              <a:rPr lang="en-US" altLang="zh-CN" dirty="0"/>
              <a:t>empirical risk</a:t>
            </a:r>
            <a:r>
              <a:rPr lang="zh-CN" altLang="en-US" dirty="0"/>
              <a:t>）来衡量。</a:t>
            </a:r>
            <a:endParaRPr lang="en-US" altLang="zh-CN" dirty="0"/>
          </a:p>
          <a:p>
            <a:pPr lvl="1"/>
            <a:r>
              <a:rPr lang="zh-CN" altLang="en-US" dirty="0"/>
              <a:t>经验风险指模型在训练样本集中所有数据上所得误差的累加</a:t>
            </a:r>
            <a:endParaRPr lang="en-US" altLang="zh-CN" dirty="0"/>
          </a:p>
          <a:p>
            <a:pPr lvl="1"/>
            <a:r>
              <a:rPr lang="zh-CN" altLang="en-US" dirty="0"/>
              <a:t>显然，经验风险越小，算法模型对训练数据拟合程度越好</a:t>
            </a:r>
            <a:endParaRPr lang="en-US" altLang="zh-CN" dirty="0"/>
          </a:p>
          <a:p>
            <a:pPr lvl="1"/>
            <a:r>
              <a:rPr lang="zh-CN" altLang="en-US" dirty="0"/>
              <a:t>实际中，一味降低经验风险容易造成过学习问题</a:t>
            </a:r>
            <a:r>
              <a:rPr lang="en-US" altLang="zh-CN" dirty="0"/>
              <a:t>(over-fitting)</a:t>
            </a:r>
            <a:endParaRPr lang="zh-CN" altLang="en-US" dirty="0"/>
          </a:p>
          <a:p>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7"/>
          <p:cNvSpPr txBox="1"/>
          <p:nvPr>
            <p:custDataLst>
              <p:tags r:id="rId1"/>
            </p:custDataLst>
          </p:nvPr>
        </p:nvSpPr>
        <p:spPr>
          <a:xfrm>
            <a:off x="4381500" y="775017"/>
            <a:ext cx="3385661" cy="1545590"/>
          </a:xfrm>
          <a:prstGeom prst="rect">
            <a:avLst/>
          </a:prstGeom>
          <a:noFill/>
          <a:ln w="12700">
            <a:noFill/>
          </a:ln>
        </p:spPr>
        <p:txBody>
          <a:bodyPr wrap="square" rtlCol="0" anchor="ctr">
            <a:spAutoFit/>
          </a:bodyPr>
          <a:p>
            <a:pPr lvl="0" algn="l">
              <a:buNone/>
            </a:pPr>
            <a:r>
              <a:rPr lang="zh-CN" altLang="en-US" sz="1350">
                <a:solidFill>
                  <a:srgbClr val="000000"/>
                </a:solidFill>
                <a:latin typeface="微软雅黑" panose="020B0503020204020204" pitchFamily="34" charset="-122"/>
                <a:ea typeface="微软雅黑" panose="020B0503020204020204" pitchFamily="34" charset="-122"/>
              </a:rPr>
              <a:t>3. 在一个监督学习任务中,每个数据样本有4个属性和一个类别标签,每种属性分别有3、2、2和2种可能的取值,类别标签有3种不同的取值。请问可能有多少种不同的样本?(注意,并不是在某个数据集中最多有多少种不同的样本,而是考虑所有可能的样本)(   )</a:t>
            </a:r>
            <a:endParaRPr lang="zh-CN" altLang="en-US" sz="1350">
              <a:solidFill>
                <a:srgbClr val="000000"/>
              </a:solidFill>
              <a:latin typeface="微软雅黑" panose="020B0503020204020204" pitchFamily="34" charset="-122"/>
              <a:ea typeface="微软雅黑" panose="020B0503020204020204" pitchFamily="34" charset="-122"/>
            </a:endParaRPr>
          </a:p>
        </p:txBody>
      </p:sp>
      <p:sp>
        <p:nvSpPr>
          <p:cNvPr id="9" name="文本框 8"/>
          <p:cNvSpPr txBox="1"/>
          <p:nvPr>
            <p:custDataLst>
              <p:tags r:id="rId2"/>
            </p:custDataLst>
          </p:nvPr>
        </p:nvSpPr>
        <p:spPr>
          <a:xfrm>
            <a:off x="4810125" y="2911951"/>
            <a:ext cx="282416" cy="391160"/>
          </a:xfrm>
          <a:prstGeom prst="rect">
            <a:avLst/>
          </a:prstGeom>
          <a:noFill/>
          <a:ln w="12700">
            <a:noFill/>
          </a:ln>
        </p:spPr>
        <p:txBody>
          <a:bodyPr wrap="square" rtlCol="0" anchor="ctr">
            <a:sp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3</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10" name="椭圆 9"/>
          <p:cNvSpPr>
            <a:spLocks noChangeAspect="1"/>
          </p:cNvSpPr>
          <p:nvPr>
            <p:custDataLst>
              <p:tags r:id="rId3"/>
            </p:custDataLst>
          </p:nvPr>
        </p:nvSpPr>
        <p:spPr>
          <a:xfrm>
            <a:off x="4357211" y="2901315"/>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A</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1" name="文本框 10"/>
          <p:cNvSpPr txBox="1"/>
          <p:nvPr>
            <p:custDataLst>
              <p:tags r:id="rId4"/>
            </p:custDataLst>
          </p:nvPr>
        </p:nvSpPr>
        <p:spPr>
          <a:xfrm>
            <a:off x="4810125" y="3483451"/>
            <a:ext cx="282416" cy="391160"/>
          </a:xfrm>
          <a:prstGeom prst="rect">
            <a:avLst/>
          </a:prstGeom>
          <a:noFill/>
          <a:ln w="12700">
            <a:noFill/>
          </a:ln>
        </p:spPr>
        <p:txBody>
          <a:bodyPr wrap="square" rtlCol="0" anchor="ctr">
            <a:sp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6</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12" name="椭圆 11"/>
          <p:cNvSpPr>
            <a:spLocks noChangeAspect="1"/>
          </p:cNvSpPr>
          <p:nvPr>
            <p:custDataLst>
              <p:tags r:id="rId5"/>
            </p:custDataLst>
          </p:nvPr>
        </p:nvSpPr>
        <p:spPr>
          <a:xfrm>
            <a:off x="4357211" y="3472815"/>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B</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3" name="文本框 12"/>
          <p:cNvSpPr txBox="1"/>
          <p:nvPr>
            <p:custDataLst>
              <p:tags r:id="rId6"/>
            </p:custDataLst>
          </p:nvPr>
        </p:nvSpPr>
        <p:spPr>
          <a:xfrm>
            <a:off x="4810125" y="4054793"/>
            <a:ext cx="847090" cy="391160"/>
          </a:xfrm>
          <a:prstGeom prst="rect">
            <a:avLst/>
          </a:prstGeom>
          <a:noFill/>
          <a:ln w="12700">
            <a:noFill/>
          </a:ln>
        </p:spPr>
        <p:txBody>
          <a:bodyPr wrap="square" rtlCol="0" anchor="ctr">
            <a:sp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12</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14" name="椭圆 13"/>
          <p:cNvSpPr>
            <a:spLocks noChangeAspect="1"/>
          </p:cNvSpPr>
          <p:nvPr>
            <p:custDataLst>
              <p:tags r:id="rId7"/>
            </p:custDataLst>
          </p:nvPr>
        </p:nvSpPr>
        <p:spPr>
          <a:xfrm>
            <a:off x="4357211" y="4044315"/>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C</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5" name="文本框 14"/>
          <p:cNvSpPr txBox="1"/>
          <p:nvPr>
            <p:custDataLst>
              <p:tags r:id="rId8"/>
            </p:custDataLst>
          </p:nvPr>
        </p:nvSpPr>
        <p:spPr>
          <a:xfrm>
            <a:off x="4810125" y="4626293"/>
            <a:ext cx="911860" cy="391160"/>
          </a:xfrm>
          <a:prstGeom prst="rect">
            <a:avLst/>
          </a:prstGeom>
          <a:noFill/>
          <a:ln w="12700">
            <a:noFill/>
          </a:ln>
        </p:spPr>
        <p:txBody>
          <a:bodyPr wrap="square" rtlCol="0" anchor="ctr">
            <a:sp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24</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16" name="椭圆 15"/>
          <p:cNvSpPr>
            <a:spLocks noChangeAspect="1"/>
          </p:cNvSpPr>
          <p:nvPr>
            <p:custDataLst>
              <p:tags r:id="rId9"/>
            </p:custDataLst>
          </p:nvPr>
        </p:nvSpPr>
        <p:spPr>
          <a:xfrm>
            <a:off x="4357211" y="4615815"/>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D</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7" name="文本框 16"/>
          <p:cNvSpPr txBox="1"/>
          <p:nvPr>
            <p:custDataLst>
              <p:tags r:id="rId10"/>
            </p:custDataLst>
          </p:nvPr>
        </p:nvSpPr>
        <p:spPr>
          <a:xfrm>
            <a:off x="4810125" y="5197793"/>
            <a:ext cx="1092200" cy="391160"/>
          </a:xfrm>
          <a:prstGeom prst="rect">
            <a:avLst/>
          </a:prstGeom>
          <a:noFill/>
          <a:ln w="12700">
            <a:noFill/>
          </a:ln>
        </p:spPr>
        <p:txBody>
          <a:bodyPr wrap="square" rtlCol="0" anchor="ctr">
            <a:sp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48</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18" name="椭圆 17"/>
          <p:cNvSpPr>
            <a:spLocks noChangeAspect="1"/>
          </p:cNvSpPr>
          <p:nvPr>
            <p:custDataLst>
              <p:tags r:id="rId11"/>
            </p:custDataLst>
          </p:nvPr>
        </p:nvSpPr>
        <p:spPr>
          <a:xfrm>
            <a:off x="4357211" y="518779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E</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9" name="文本框 18"/>
          <p:cNvSpPr txBox="1"/>
          <p:nvPr>
            <p:custDataLst>
              <p:tags r:id="rId12"/>
            </p:custDataLst>
          </p:nvPr>
        </p:nvSpPr>
        <p:spPr>
          <a:xfrm>
            <a:off x="4810125" y="5769293"/>
            <a:ext cx="1091565" cy="391160"/>
          </a:xfrm>
          <a:prstGeom prst="rect">
            <a:avLst/>
          </a:prstGeom>
          <a:noFill/>
          <a:ln w="12700">
            <a:noFill/>
          </a:ln>
        </p:spPr>
        <p:txBody>
          <a:bodyPr wrap="square" rtlCol="0" anchor="ctr">
            <a:sp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72</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20" name="椭圆 19"/>
          <p:cNvSpPr>
            <a:spLocks noChangeAspect="1"/>
          </p:cNvSpPr>
          <p:nvPr>
            <p:custDataLst>
              <p:tags r:id="rId13"/>
            </p:custDataLst>
          </p:nvPr>
        </p:nvSpPr>
        <p:spPr>
          <a:xfrm>
            <a:off x="4357211" y="5759291"/>
            <a:ext cx="411480" cy="41148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F</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21" name="圆角矩形 20"/>
          <p:cNvSpPr/>
          <p:nvPr>
            <p:custDataLst>
              <p:tags r:id="rId14"/>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pitchFamily="34" charset="-122"/>
                <a:ea typeface="微软雅黑" panose="020B0503020204020204" pitchFamily="34" charset="-122"/>
              </a:rPr>
              <a:t>提交</a:t>
            </a:r>
            <a:endParaRPr lang="zh-CN" altLang="en-US" sz="1600">
              <a:solidFill>
                <a:srgbClr val="FFFFFF"/>
              </a:solidFill>
              <a:latin typeface="微软雅黑" panose="020B0503020204020204" pitchFamily="34" charset="-122"/>
              <a:ea typeface="微软雅黑" panose="020B0503020204020204" pitchFamily="34" charset="-122"/>
            </a:endParaRPr>
          </a:p>
        </p:txBody>
      </p:sp>
      <p:grpSp>
        <p:nvGrpSpPr>
          <p:cNvPr id="7" name="组合 6"/>
          <p:cNvGrpSpPr/>
          <p:nvPr>
            <p:custDataLst>
              <p:tags r:id="rId15"/>
            </p:custDataLst>
          </p:nvPr>
        </p:nvGrpSpPr>
        <p:grpSpPr>
          <a:xfrm>
            <a:off x="0" y="0"/>
            <a:ext cx="4286250" cy="490061"/>
            <a:chOff x="-8300" y="0"/>
            <a:chExt cx="9000" cy="1029"/>
          </a:xfrm>
        </p:grpSpPr>
        <p:sp>
          <p:nvSpPr>
            <p:cNvPr id="3" name="TitleBackground"/>
            <p:cNvSpPr/>
            <p:nvPr>
              <p:custDataLst>
                <p:tags r:id="rId16"/>
              </p:custDataLst>
            </p:nvPr>
          </p:nvSpPr>
          <p:spPr>
            <a:xfrm>
              <a:off x="-8300" y="0"/>
              <a:ext cx="90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 name="ColorBlock"/>
            <p:cNvSpPr/>
            <p:nvPr>
              <p:custDataLst>
                <p:tags r:id="rId17"/>
              </p:custDataLst>
            </p:nvPr>
          </p:nvSpPr>
          <p:spPr>
            <a:xfrm>
              <a:off x="-830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 name="TypeText"/>
            <p:cNvSpPr txBox="1"/>
            <p:nvPr>
              <p:custDataLst>
                <p:tags r:id="rId18"/>
              </p:custDataLst>
            </p:nvPr>
          </p:nvSpPr>
          <p:spPr>
            <a:xfrm>
              <a:off x="-7767" y="0"/>
              <a:ext cx="3000" cy="1000"/>
            </a:xfrm>
            <a:prstGeom prst="rect">
              <a:avLst/>
            </a:prstGeom>
            <a:noFill/>
          </p:spPr>
          <p:txBody>
            <a:bodyPr wrap="none" rtlCol="0" anchor="ctr" anchorCtr="0">
              <a:no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单选题</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6" name="TipText"/>
            <p:cNvSpPr txBox="1"/>
            <p:nvPr>
              <p:custDataLst>
                <p:tags r:id="rId19"/>
              </p:custDataLst>
            </p:nvPr>
          </p:nvSpPr>
          <p:spPr>
            <a:xfrm>
              <a:off x="-5823" y="229"/>
              <a:ext cx="3600" cy="800"/>
            </a:xfrm>
            <a:prstGeom prst="rect">
              <a:avLst/>
            </a:prstGeom>
            <a:noFill/>
          </p:spPr>
          <p:txBody>
            <a:bodyPr wrap="none" rtlCol="0" anchor="ctr" anchorCtr="0">
              <a:noAutofit/>
            </a:bodyPr>
            <a:p>
              <a:pPr lvl="0" algn="l">
                <a:buNone/>
              </a:pPr>
              <a:r>
                <a:rPr lang="zh-CN" altLang="en-US" sz="1500">
                  <a:solidFill>
                    <a:srgbClr val="808080"/>
                  </a:solidFill>
                  <a:latin typeface="微软雅黑" panose="020B0503020204020204" pitchFamily="34" charset="-122"/>
                  <a:ea typeface="微软雅黑" panose="020B0503020204020204" pitchFamily="34" charset="-122"/>
                  <a:cs typeface="微软雅黑" panose="020B0503020204020204" pitchFamily="34" charset="-122"/>
                </a:rPr>
                <a:t>1分</a:t>
              </a:r>
              <a:endParaRPr lang="zh-CN" altLang="en-US" sz="1500">
                <a:solidFill>
                  <a:srgbClr val="80808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22" name="图片 21" descr="tmp257B"/>
          <p:cNvPicPr>
            <a:picLocks noChangeAspect="1"/>
          </p:cNvPicPr>
          <p:nvPr>
            <p:custDataLst>
              <p:tags r:id="rId20"/>
            </p:custDataLst>
          </p:nvPr>
        </p:nvPicPr>
        <p:blipFill>
          <a:blip r:embed="rId21"/>
          <a:stretch>
            <a:fillRect/>
          </a:stretch>
        </p:blipFill>
        <p:spPr>
          <a:xfrm>
            <a:off x="10642600" y="63500"/>
            <a:ext cx="1422400" cy="508000"/>
          </a:xfrm>
          <a:prstGeom prst="rect">
            <a:avLst/>
          </a:prstGeom>
        </p:spPr>
      </p:pic>
    </p:spTree>
    <p:custDataLst>
      <p:tags r:id="rId22"/>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支持向量机：</a:t>
            </a:r>
            <a:r>
              <a:rPr lang="en-US" altLang="zh-CN" dirty="0"/>
              <a:t>VC</a:t>
            </a:r>
            <a:r>
              <a:rPr lang="zh-CN" altLang="en-US" dirty="0"/>
              <a:t>维与结构风险最小化</a:t>
            </a:r>
            <a:endParaRPr lang="zh-CN" altLang="en-US" dirty="0"/>
          </a:p>
        </p:txBody>
      </p:sp>
      <p:sp>
        <p:nvSpPr>
          <p:cNvPr id="3" name="内容占位符 2"/>
          <p:cNvSpPr>
            <a:spLocks noGrp="1"/>
          </p:cNvSpPr>
          <p:nvPr>
            <p:ph idx="1"/>
          </p:nvPr>
        </p:nvSpPr>
        <p:spPr/>
        <p:txBody>
          <a:bodyPr/>
          <a:lstStyle/>
          <a:p>
            <a:r>
              <a:rPr lang="zh-CN" altLang="en-US" dirty="0"/>
              <a:t>支持向量机（</a:t>
            </a:r>
            <a:r>
              <a:rPr lang="en-US" altLang="zh-CN" dirty="0"/>
              <a:t>support vector machine, SVM</a:t>
            </a:r>
            <a:r>
              <a:rPr lang="zh-CN" altLang="en-US" dirty="0"/>
              <a:t>）</a:t>
            </a:r>
            <a:endParaRPr lang="en-US" altLang="zh-CN" dirty="0"/>
          </a:p>
          <a:p>
            <a:pPr lvl="1"/>
            <a:r>
              <a:rPr lang="zh-CN" altLang="en-US" dirty="0"/>
              <a:t>通过结构风险</a:t>
            </a:r>
            <a:r>
              <a:rPr lang="en-US" altLang="zh-CN" dirty="0"/>
              <a:t>(structural risk)</a:t>
            </a:r>
            <a:r>
              <a:rPr lang="zh-CN" altLang="en-US" dirty="0"/>
              <a:t>最小化来解决过学习问题</a:t>
            </a:r>
            <a:endParaRPr lang="zh-CN" altLang="en-US" dirty="0"/>
          </a:p>
          <a:p>
            <a:endParaRPr lang="zh-CN" altLang="en-US" dirty="0"/>
          </a:p>
        </p:txBody>
      </p:sp>
      <p:pic>
        <p:nvPicPr>
          <p:cNvPr id="4" name="图片 3"/>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50904" y="2119785"/>
            <a:ext cx="5141716" cy="4374321"/>
          </a:xfrm>
          <a:prstGeom prst="rect">
            <a:avLst/>
          </a:prstGeom>
          <a:noFill/>
          <a:ln>
            <a:noFill/>
          </a:ln>
        </p:spPr>
      </p:pic>
      <p:sp>
        <p:nvSpPr>
          <p:cNvPr id="5" name="矩形 4"/>
          <p:cNvSpPr/>
          <p:nvPr/>
        </p:nvSpPr>
        <p:spPr>
          <a:xfrm>
            <a:off x="5610808" y="2828835"/>
            <a:ext cx="6058373" cy="2677656"/>
          </a:xfrm>
          <a:prstGeom prst="rect">
            <a:avLst/>
          </a:prstGeom>
        </p:spPr>
        <p:txBody>
          <a:bodyPr wrap="square">
            <a:spAutoFit/>
          </a:bodyPr>
          <a:lstStyle/>
          <a:p>
            <a:pPr algn="just"/>
            <a:r>
              <a:rPr lang="zh-CN" altLang="en-US" sz="2800" dirty="0"/>
              <a:t>一个两类分类问题的最佳分类平面。图中存在多个可将样本分开的超平面。支持向量机学习算法会去寻找一个最佳超平面，使得每个类别中距离超平面最近的样本点到超平面的最小距离最大。</a:t>
            </a:r>
            <a:endParaRPr lang="zh-CN" altLang="en-US" sz="28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支持向量机：</a:t>
            </a:r>
            <a:r>
              <a:rPr lang="en-US" altLang="zh-CN" dirty="0"/>
              <a:t>VC</a:t>
            </a:r>
            <a:r>
              <a:rPr lang="zh-CN" altLang="en-US" dirty="0"/>
              <a:t>维与结构风险最小化</a:t>
            </a:r>
            <a:endParaRPr lang="zh-CN" altLang="en-US" dirty="0"/>
          </a:p>
        </p:txBody>
      </p:sp>
      <p:sp>
        <p:nvSpPr>
          <p:cNvPr id="3" name="内容占位符 2"/>
          <p:cNvSpPr>
            <a:spLocks noGrp="1"/>
          </p:cNvSpPr>
          <p:nvPr>
            <p:ph idx="1"/>
          </p:nvPr>
        </p:nvSpPr>
        <p:spPr/>
        <p:txBody>
          <a:bodyPr/>
          <a:lstStyle/>
          <a:p>
            <a:r>
              <a:rPr lang="zh-CN" altLang="en-US" dirty="0"/>
              <a:t>支持向量机认为：分类器对未知数据（即测试数据）进行分类时所产生的期望风险（即真实风险）不是由经验风险单独决定的，而是由两部分组成：</a:t>
            </a:r>
            <a:endParaRPr lang="en-US" altLang="zh-CN" dirty="0"/>
          </a:p>
          <a:p>
            <a:pPr lvl="1"/>
            <a:r>
              <a:rPr lang="en-US" altLang="zh-CN" dirty="0"/>
              <a:t>1</a:t>
            </a:r>
            <a:r>
              <a:rPr lang="zh-CN" altLang="en-US" dirty="0"/>
              <a:t>）从训练集合数据所得经验风险（如果经验风险小、期望风险很大，则是过学习）；</a:t>
            </a:r>
            <a:endParaRPr lang="en-US" altLang="zh-CN" dirty="0"/>
          </a:p>
          <a:p>
            <a:pPr lvl="1"/>
            <a:r>
              <a:rPr lang="en-US" altLang="zh-CN" dirty="0"/>
              <a:t>2</a:t>
            </a:r>
            <a:r>
              <a:rPr lang="zh-CN" altLang="en-US" dirty="0"/>
              <a:t>）置信风险（</a:t>
            </a:r>
            <a:r>
              <a:rPr lang="en-US" altLang="zh-CN" dirty="0"/>
              <a:t>confidence risk</a:t>
            </a:r>
            <a:r>
              <a:rPr lang="zh-CN" altLang="en-US" dirty="0"/>
              <a:t>），它与分类器的𝑉𝐶维及训练样本数目有关。</a:t>
            </a:r>
            <a:endParaRPr lang="zh-CN" altLang="en-US" dirty="0"/>
          </a:p>
          <a:p>
            <a:endParaRPr lang="zh-CN"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支持向量机：</a:t>
            </a:r>
            <a:r>
              <a:rPr lang="en-US" altLang="zh-CN" dirty="0"/>
              <a:t>VC</a:t>
            </a:r>
            <a:r>
              <a:rPr lang="zh-CN" altLang="en-US" dirty="0"/>
              <a:t>维与结构风险最小化</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en-US" altLang="zh-CN" dirty="0" err="1"/>
                  <a:t>Vapnik</a:t>
                </a:r>
                <a:r>
                  <a:rPr lang="zh-CN" altLang="en-US" dirty="0"/>
                  <a:t>推导出期望风险</a:t>
                </a:r>
                <a14:m>
                  <m:oMath xmlns:m="http://schemas.openxmlformats.org/officeDocument/2006/math">
                    <m:r>
                      <a:rPr lang="en-US" altLang="zh-CN" i="1" dirty="0" smtClean="0">
                        <a:latin typeface="Cambria Math" panose="02040503050406030204" pitchFamily="18" charset="0"/>
                      </a:rPr>
                      <m:t>ℜ</m:t>
                    </m:r>
                  </m:oMath>
                </a14:m>
                <a:r>
                  <a:rPr lang="zh-CN" altLang="en-US" dirty="0"/>
                  <a:t>和经验风险</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ℜ</m:t>
                        </m:r>
                      </m:e>
                      <m:sub>
                        <m:r>
                          <a:rPr lang="zh-CN" altLang="en-US" i="1" dirty="0">
                            <a:latin typeface="Cambria Math" panose="02040503050406030204" pitchFamily="18" charset="0"/>
                          </a:rPr>
                          <m:t>𝑒𝑚𝑝</m:t>
                        </m:r>
                      </m:sub>
                    </m:sSub>
                  </m:oMath>
                </a14:m>
                <a:r>
                  <a:rPr lang="zh-CN" altLang="en-US" dirty="0"/>
                  <a:t>以</a:t>
                </a:r>
                <a14:m>
                  <m:oMath xmlns:m="http://schemas.openxmlformats.org/officeDocument/2006/math">
                    <m:r>
                      <a:rPr lang="en-US" altLang="zh-CN" i="1" dirty="0" smtClean="0">
                        <a:latin typeface="Cambria Math" panose="02040503050406030204" pitchFamily="18" charset="0"/>
                      </a:rPr>
                      <m:t>1</m:t>
                    </m:r>
                    <m:r>
                      <a:rPr lang="en-US" altLang="zh-CN" i="1" dirty="0" smtClean="0">
                        <a:latin typeface="Cambria Math" panose="02040503050406030204" pitchFamily="18" charset="0"/>
                      </a:rPr>
                      <m:t>−</m:t>
                    </m:r>
                    <m:r>
                      <a:rPr lang="zh-CN" altLang="en-US" i="1" dirty="0">
                        <a:latin typeface="Cambria Math" panose="02040503050406030204" pitchFamily="18" charset="0"/>
                      </a:rPr>
                      <m:t>𝜂</m:t>
                    </m:r>
                  </m:oMath>
                </a14:m>
                <a:r>
                  <a:rPr lang="zh-CN" altLang="en-US" dirty="0"/>
                  <a:t>的概率满足</a:t>
                </a:r>
                <a:r>
                  <a:rPr lang="en-US" altLang="zh-CN" dirty="0"/>
                  <a:t>:</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ℜ</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ℜ</m:t>
                          </m:r>
                        </m:e>
                        <m:sub>
                          <m:r>
                            <a:rPr lang="en-US" altLang="zh-CN" i="1">
                              <a:latin typeface="Cambria Math" panose="02040503050406030204" pitchFamily="18" charset="0"/>
                            </a:rPr>
                            <m:t>𝑒𝑚𝑝</m:t>
                          </m:r>
                        </m:sub>
                      </m:sSub>
                      <m:r>
                        <a:rPr lang="en-US" altLang="zh-CN" i="1">
                          <a:latin typeface="Cambria Math" panose="02040503050406030204" pitchFamily="18" charset="0"/>
                        </a:rPr>
                        <m:t>+</m:t>
                      </m:r>
                      <m:rad>
                        <m:radPr>
                          <m:degHide m:val="on"/>
                          <m:ctrlPr>
                            <a:rPr lang="zh-CN" altLang="zh-CN" i="1">
                              <a:latin typeface="Cambria Math" panose="02040503050406030204" pitchFamily="18" charset="0"/>
                            </a:rPr>
                          </m:ctrlPr>
                        </m:radPr>
                        <m:deg/>
                        <m:e>
                          <m:f>
                            <m:fPr>
                              <m:ctrlPr>
                                <a:rPr lang="zh-CN" altLang="zh-CN" i="1">
                                  <a:latin typeface="Cambria Math" panose="02040503050406030204" pitchFamily="18" charset="0"/>
                                </a:rPr>
                              </m:ctrlPr>
                            </m:fPr>
                            <m:num>
                              <m:r>
                                <a:rPr lang="en-US" altLang="zh-CN" i="1">
                                  <a:latin typeface="Cambria Math" panose="02040503050406030204" pitchFamily="18" charset="0"/>
                                </a:rPr>
                                <m:t>ℎ</m:t>
                              </m:r>
                              <m:r>
                                <a:rPr lang="en-US" altLang="zh-CN" i="1">
                                  <a:latin typeface="Cambria Math" panose="02040503050406030204" pitchFamily="18" charset="0"/>
                                </a:rPr>
                                <m:t>(</m:t>
                              </m:r>
                              <m:func>
                                <m:funcPr>
                                  <m:ctrlPr>
                                    <a:rPr lang="zh-CN" altLang="zh-CN" i="1">
                                      <a:latin typeface="Cambria Math" panose="02040503050406030204" pitchFamily="18" charset="0"/>
                                    </a:rPr>
                                  </m:ctrlPr>
                                </m:funcPr>
                                <m:fName>
                                  <m:r>
                                    <a:rPr lang="en-US" altLang="zh-CN" i="1">
                                      <a:latin typeface="Cambria Math" panose="02040503050406030204" pitchFamily="18" charset="0"/>
                                    </a:rPr>
                                    <m:t>𝑙𝑜𝑔</m:t>
                                  </m:r>
                                </m:fName>
                                <m:e>
                                  <m:r>
                                    <a:rPr lang="en-US" altLang="zh-CN" i="1">
                                      <a:latin typeface="Cambria Math" panose="02040503050406030204" pitchFamily="18" charset="0"/>
                                    </a:rPr>
                                    <m:t>(</m:t>
                                  </m:r>
                                </m:e>
                              </m:func>
                              <m:r>
                                <a:rPr lang="en-US" altLang="zh-CN" i="1">
                                  <a:latin typeface="Cambria Math" panose="02040503050406030204" pitchFamily="18" charset="0"/>
                                </a:rPr>
                                <m:t>2</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ℎ</m:t>
                              </m:r>
                              <m:r>
                                <a:rPr lang="en-US" altLang="zh-CN" i="1">
                                  <a:latin typeface="Cambria Math" panose="02040503050406030204" pitchFamily="18" charset="0"/>
                                </a:rPr>
                                <m:t>)+</m:t>
                              </m:r>
                              <m:r>
                                <a:rPr lang="en-US" altLang="zh-CN" i="1">
                                  <a:latin typeface="Cambria Math" panose="02040503050406030204" pitchFamily="18" charset="0"/>
                                </a:rPr>
                                <m:t>1</m:t>
                              </m:r>
                              <m:r>
                                <a:rPr lang="en-US" altLang="zh-CN" i="1">
                                  <a:latin typeface="Cambria Math" panose="02040503050406030204" pitchFamily="18" charset="0"/>
                                </a:rPr>
                                <m:t>)−</m:t>
                              </m:r>
                              <m:func>
                                <m:funcPr>
                                  <m:ctrlPr>
                                    <a:rPr lang="zh-CN" altLang="zh-CN" i="1">
                                      <a:latin typeface="Cambria Math" panose="02040503050406030204" pitchFamily="18" charset="0"/>
                                    </a:rPr>
                                  </m:ctrlPr>
                                </m:funcPr>
                                <m:fName>
                                  <m:r>
                                    <a:rPr lang="en-US" altLang="zh-CN" i="1">
                                      <a:latin typeface="Cambria Math" panose="02040503050406030204" pitchFamily="18" charset="0"/>
                                    </a:rPr>
                                    <m:t>𝑙𝑜𝑔</m:t>
                                  </m:r>
                                </m:fName>
                                <m:e>
                                  <m:r>
                                    <a:rPr lang="en-US" altLang="zh-CN" i="1">
                                      <a:latin typeface="Cambria Math" panose="02040503050406030204" pitchFamily="18" charset="0"/>
                                    </a:rPr>
                                    <m:t>(</m:t>
                                  </m:r>
                                </m:e>
                              </m:func>
                              <m:r>
                                <a:rPr lang="en-US" altLang="zh-CN" i="1">
                                  <a:latin typeface="Cambria Math" panose="02040503050406030204" pitchFamily="18" charset="0"/>
                                </a:rPr>
                                <m:t>𝜂</m:t>
                              </m:r>
                              <m:r>
                                <a:rPr lang="en-US" altLang="zh-CN" i="1">
                                  <a:latin typeface="Cambria Math" panose="02040503050406030204" pitchFamily="18" charset="0"/>
                                </a:rPr>
                                <m:t>/</m:t>
                              </m:r>
                              <m:r>
                                <a:rPr lang="en-US" altLang="zh-CN" i="1">
                                  <a:latin typeface="Cambria Math" panose="02040503050406030204" pitchFamily="18" charset="0"/>
                                </a:rPr>
                                <m:t>4</m:t>
                              </m:r>
                              <m:r>
                                <a:rPr lang="en-US" altLang="zh-CN" i="1">
                                  <a:latin typeface="Cambria Math" panose="02040503050406030204" pitchFamily="18" charset="0"/>
                                </a:rPr>
                                <m:t>)</m:t>
                              </m:r>
                            </m:num>
                            <m:den>
                              <m:r>
                                <a:rPr lang="en-US" altLang="zh-CN" i="1">
                                  <a:latin typeface="Cambria Math" panose="02040503050406030204" pitchFamily="18" charset="0"/>
                                </a:rPr>
                                <m:t>𝑛</m:t>
                              </m:r>
                            </m:den>
                          </m:f>
                        </m:e>
                      </m:rad>
                    </m:oMath>
                  </m:oMathPara>
                </a14:m>
                <a:endParaRPr lang="en-US" altLang="zh-CN" dirty="0"/>
              </a:p>
              <a:p>
                <a:pPr lvl="1"/>
                <a:r>
                  <a:rPr lang="zh-CN" altLang="en-US" dirty="0"/>
                  <a:t>其中， </a:t>
                </a:r>
                <a14:m>
                  <m:oMath xmlns:m="http://schemas.openxmlformats.org/officeDocument/2006/math">
                    <m:rad>
                      <m:radPr>
                        <m:degHide m:val="on"/>
                        <m:ctrlPr>
                          <a:rPr lang="zh-CN" altLang="en-US" i="1" dirty="0" smtClean="0">
                            <a:latin typeface="Cambria Math" panose="02040503050406030204" pitchFamily="18" charset="0"/>
                          </a:rPr>
                        </m:ctrlPr>
                      </m:radPr>
                      <m:deg/>
                      <m:e>
                        <m:f>
                          <m:fPr>
                            <m:ctrlPr>
                              <a:rPr lang="en-US" altLang="zh-CN" i="1" dirty="0">
                                <a:latin typeface="Cambria Math" panose="02040503050406030204" pitchFamily="18" charset="0"/>
                              </a:rPr>
                            </m:ctrlPr>
                          </m:fPr>
                          <m:num>
                            <m:r>
                              <a:rPr lang="en-US" altLang="zh-CN" i="1">
                                <a:latin typeface="Cambria Math" panose="02040503050406030204" pitchFamily="18" charset="0"/>
                              </a:rPr>
                              <m:t>ℎ</m:t>
                            </m:r>
                            <m:r>
                              <a:rPr lang="en-US" altLang="zh-CN" i="1">
                                <a:latin typeface="Cambria Math" panose="02040503050406030204" pitchFamily="18" charset="0"/>
                              </a:rPr>
                              <m:t>(</m:t>
                            </m:r>
                            <m:func>
                              <m:funcPr>
                                <m:ctrlPr>
                                  <a:rPr lang="zh-CN" altLang="zh-CN" i="1">
                                    <a:latin typeface="Cambria Math" panose="02040503050406030204" pitchFamily="18" charset="0"/>
                                  </a:rPr>
                                </m:ctrlPr>
                              </m:funcPr>
                              <m:fName>
                                <m:r>
                                  <a:rPr lang="en-US" altLang="zh-CN" i="1">
                                    <a:latin typeface="Cambria Math" panose="02040503050406030204" pitchFamily="18" charset="0"/>
                                  </a:rPr>
                                  <m:t>𝑙𝑜𝑔</m:t>
                                </m:r>
                              </m:fName>
                              <m:e>
                                <m:r>
                                  <a:rPr lang="en-US" altLang="zh-CN" i="1">
                                    <a:latin typeface="Cambria Math" panose="02040503050406030204" pitchFamily="18" charset="0"/>
                                  </a:rPr>
                                  <m:t>(</m:t>
                                </m:r>
                              </m:e>
                            </m:func>
                            <m:r>
                              <a:rPr lang="en-US" altLang="zh-CN" i="1">
                                <a:latin typeface="Cambria Math" panose="02040503050406030204" pitchFamily="18" charset="0"/>
                              </a:rPr>
                              <m:t>2</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ℎ</m:t>
                            </m:r>
                            <m:r>
                              <a:rPr lang="en-US" altLang="zh-CN" i="1">
                                <a:latin typeface="Cambria Math" panose="02040503050406030204" pitchFamily="18" charset="0"/>
                              </a:rPr>
                              <m:t>)+</m:t>
                            </m:r>
                            <m:r>
                              <a:rPr lang="en-US" altLang="zh-CN" i="1">
                                <a:latin typeface="Cambria Math" panose="02040503050406030204" pitchFamily="18" charset="0"/>
                              </a:rPr>
                              <m:t>1</m:t>
                            </m:r>
                            <m:r>
                              <a:rPr lang="en-US" altLang="zh-CN" i="1">
                                <a:latin typeface="Cambria Math" panose="02040503050406030204" pitchFamily="18" charset="0"/>
                              </a:rPr>
                              <m:t>)−</m:t>
                            </m:r>
                            <m:func>
                              <m:funcPr>
                                <m:ctrlPr>
                                  <a:rPr lang="zh-CN" altLang="zh-CN" i="1">
                                    <a:latin typeface="Cambria Math" panose="02040503050406030204" pitchFamily="18" charset="0"/>
                                  </a:rPr>
                                </m:ctrlPr>
                              </m:funcPr>
                              <m:fName>
                                <m:r>
                                  <a:rPr lang="en-US" altLang="zh-CN" i="1">
                                    <a:latin typeface="Cambria Math" panose="02040503050406030204" pitchFamily="18" charset="0"/>
                                  </a:rPr>
                                  <m:t>𝑙𝑜𝑔</m:t>
                                </m:r>
                              </m:fName>
                              <m:e>
                                <m:r>
                                  <a:rPr lang="en-US" altLang="zh-CN" i="1">
                                    <a:latin typeface="Cambria Math" panose="02040503050406030204" pitchFamily="18" charset="0"/>
                                  </a:rPr>
                                  <m:t>(</m:t>
                                </m:r>
                              </m:e>
                            </m:func>
                            <m:r>
                              <a:rPr lang="en-US" altLang="zh-CN" i="1">
                                <a:latin typeface="Cambria Math" panose="02040503050406030204" pitchFamily="18" charset="0"/>
                              </a:rPr>
                              <m:t>𝜂</m:t>
                            </m:r>
                            <m:r>
                              <a:rPr lang="en-US" altLang="zh-CN" i="1">
                                <a:latin typeface="Cambria Math" panose="02040503050406030204" pitchFamily="18" charset="0"/>
                              </a:rPr>
                              <m:t>/</m:t>
                            </m:r>
                            <m:r>
                              <a:rPr lang="en-US" altLang="zh-CN" i="1">
                                <a:latin typeface="Cambria Math" panose="02040503050406030204" pitchFamily="18" charset="0"/>
                              </a:rPr>
                              <m:t>4</m:t>
                            </m:r>
                            <m:r>
                              <a:rPr lang="en-US" altLang="zh-CN" i="1">
                                <a:latin typeface="Cambria Math" panose="02040503050406030204" pitchFamily="18" charset="0"/>
                              </a:rPr>
                              <m:t>)</m:t>
                            </m:r>
                          </m:num>
                          <m:den>
                            <m:r>
                              <a:rPr lang="zh-CN" altLang="en-US" i="1" dirty="0">
                                <a:latin typeface="Cambria Math" panose="02040503050406030204" pitchFamily="18" charset="0"/>
                              </a:rPr>
                              <m:t>𝑛</m:t>
                            </m:r>
                          </m:den>
                        </m:f>
                      </m:e>
                    </m:rad>
                  </m:oMath>
                </a14:m>
                <a:r>
                  <a:rPr lang="zh-CN" altLang="en-US" dirty="0"/>
                  <a:t>叫做“𝑉𝐶置信值”</a:t>
                </a:r>
                <a:endParaRPr lang="en-US" altLang="zh-CN" dirty="0"/>
              </a:p>
              <a:p>
                <a:pPr lvl="1"/>
                <a14:m>
                  <m:oMath xmlns:m="http://schemas.openxmlformats.org/officeDocument/2006/math">
                    <m:r>
                      <a:rPr lang="en-US" altLang="zh-CN" i="1" dirty="0">
                        <a:latin typeface="Cambria Math" panose="02040503050406030204" pitchFamily="18" charset="0"/>
                      </a:rPr>
                      <m:t>0</m:t>
                    </m:r>
                    <m:r>
                      <a:rPr lang="en-US" altLang="zh-CN" i="1" dirty="0">
                        <a:latin typeface="Cambria Math" panose="02040503050406030204" pitchFamily="18" charset="0"/>
                      </a:rPr>
                      <m:t>≤</m:t>
                    </m:r>
                    <m:r>
                      <a:rPr lang="zh-CN" altLang="en-US" i="1" dirty="0">
                        <a:latin typeface="Cambria Math" panose="02040503050406030204" pitchFamily="18" charset="0"/>
                      </a:rPr>
                      <m:t>𝜂</m:t>
                    </m:r>
                    <m:r>
                      <a:rPr lang="zh-CN" altLang="en-US" i="1" dirty="0">
                        <a:latin typeface="Cambria Math" panose="02040503050406030204" pitchFamily="18" charset="0"/>
                      </a:rPr>
                      <m:t>≤</m:t>
                    </m:r>
                    <m:r>
                      <a:rPr lang="zh-CN" altLang="en-US" i="1" dirty="0">
                        <a:latin typeface="Cambria Math" panose="02040503050406030204" pitchFamily="18" charset="0"/>
                      </a:rPr>
                      <m:t>1</m:t>
                    </m:r>
                  </m:oMath>
                </a14:m>
                <a:r>
                  <a:rPr lang="en-US" altLang="zh-CN" dirty="0"/>
                  <a:t>, </a:t>
                </a:r>
                <a14:m>
                  <m:oMath xmlns:m="http://schemas.openxmlformats.org/officeDocument/2006/math">
                    <m:r>
                      <a:rPr lang="zh-CN" altLang="en-US" i="1" dirty="0" smtClean="0">
                        <a:latin typeface="Cambria Math" panose="02040503050406030204" pitchFamily="18" charset="0"/>
                      </a:rPr>
                      <m:t>𝑛</m:t>
                    </m:r>
                  </m:oMath>
                </a14:m>
                <a:r>
                  <a:rPr lang="zh-CN" altLang="en-US" dirty="0"/>
                  <a:t>是训练样本个数， </a:t>
                </a:r>
                <a14:m>
                  <m:oMath xmlns:m="http://schemas.openxmlformats.org/officeDocument/2006/math">
                    <m:r>
                      <a:rPr lang="en-US" altLang="zh-CN" i="1" dirty="0" smtClean="0">
                        <a:latin typeface="Cambria Math" panose="02040503050406030204" pitchFamily="18" charset="0"/>
                      </a:rPr>
                      <m:t>ℎ</m:t>
                    </m:r>
                  </m:oMath>
                </a14:m>
                <a:r>
                  <a:rPr lang="zh-CN" altLang="en-US" dirty="0"/>
                  <a:t>是反映学习机复杂程度的𝑉𝐶维</a:t>
                </a:r>
                <a:endParaRPr lang="en-US" altLang="zh-CN"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7"/>
                </a:stretch>
              </a:blipFill>
            </p:spPr>
            <p:txBody>
              <a:bodyPr/>
              <a:lstStyle/>
              <a:p>
                <a:r>
                  <a:rPr lang="zh-CN" altLang="en-US">
                    <a:noFill/>
                  </a:rPr>
                  <a:t> </a:t>
                </a:r>
              </a:p>
            </p:txBody>
          </p:sp>
        </mc:Fallback>
      </mc:AlternateContent>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支持向量机：</a:t>
            </a:r>
            <a:r>
              <a:rPr lang="en-US" altLang="zh-CN" dirty="0"/>
              <a:t>VC</a:t>
            </a:r>
            <a:r>
              <a:rPr lang="zh-CN" altLang="en-US" dirty="0"/>
              <a:t>维与结构风险最小化</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en-US" altLang="zh-CN" dirty="0" err="1"/>
                  <a:t>Vapnik</a:t>
                </a:r>
                <a:r>
                  <a:rPr lang="zh-CN" altLang="en-US" dirty="0"/>
                  <a:t>推导出期望风险</a:t>
                </a:r>
                <a14:m>
                  <m:oMath xmlns:m="http://schemas.openxmlformats.org/officeDocument/2006/math">
                    <m:r>
                      <a:rPr lang="en-US" altLang="zh-CN" i="1" dirty="0" smtClean="0">
                        <a:latin typeface="Cambria Math" panose="02040503050406030204" pitchFamily="18" charset="0"/>
                      </a:rPr>
                      <m:t>ℜ</m:t>
                    </m:r>
                  </m:oMath>
                </a14:m>
                <a:r>
                  <a:rPr lang="zh-CN" altLang="en-US" dirty="0"/>
                  <a:t>和经验风险</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ℜ</m:t>
                        </m:r>
                      </m:e>
                      <m:sub>
                        <m:r>
                          <a:rPr lang="zh-CN" altLang="en-US" i="1" dirty="0">
                            <a:latin typeface="Cambria Math" panose="02040503050406030204" pitchFamily="18" charset="0"/>
                          </a:rPr>
                          <m:t>𝑒𝑚𝑝</m:t>
                        </m:r>
                      </m:sub>
                    </m:sSub>
                  </m:oMath>
                </a14:m>
                <a:r>
                  <a:rPr lang="zh-CN" altLang="en-US" dirty="0"/>
                  <a:t>以</a:t>
                </a:r>
                <a14:m>
                  <m:oMath xmlns:m="http://schemas.openxmlformats.org/officeDocument/2006/math">
                    <m:r>
                      <a:rPr lang="en-US" altLang="zh-CN" i="1" dirty="0" smtClean="0">
                        <a:latin typeface="Cambria Math" panose="02040503050406030204" pitchFamily="18" charset="0"/>
                      </a:rPr>
                      <m:t>1</m:t>
                    </m:r>
                    <m:r>
                      <a:rPr lang="en-US" altLang="zh-CN" i="1" dirty="0" smtClean="0">
                        <a:latin typeface="Cambria Math" panose="02040503050406030204" pitchFamily="18" charset="0"/>
                      </a:rPr>
                      <m:t>−</m:t>
                    </m:r>
                    <m:r>
                      <a:rPr lang="zh-CN" altLang="en-US" i="1" dirty="0">
                        <a:latin typeface="Cambria Math" panose="02040503050406030204" pitchFamily="18" charset="0"/>
                      </a:rPr>
                      <m:t>𝜂</m:t>
                    </m:r>
                  </m:oMath>
                </a14:m>
                <a:r>
                  <a:rPr lang="zh-CN" altLang="en-US" dirty="0"/>
                  <a:t>的概率满足</a:t>
                </a:r>
                <a:r>
                  <a:rPr lang="en-US" altLang="zh-CN" dirty="0"/>
                  <a:t>:</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ℜ</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ℜ</m:t>
                          </m:r>
                        </m:e>
                        <m:sub>
                          <m:r>
                            <a:rPr lang="en-US" altLang="zh-CN" i="1">
                              <a:latin typeface="Cambria Math" panose="02040503050406030204" pitchFamily="18" charset="0"/>
                            </a:rPr>
                            <m:t>𝑒𝑚𝑝</m:t>
                          </m:r>
                        </m:sub>
                      </m:sSub>
                      <m:r>
                        <a:rPr lang="en-US" altLang="zh-CN" i="1">
                          <a:latin typeface="Cambria Math" panose="02040503050406030204" pitchFamily="18" charset="0"/>
                        </a:rPr>
                        <m:t>+</m:t>
                      </m:r>
                      <m:rad>
                        <m:radPr>
                          <m:degHide m:val="on"/>
                          <m:ctrlPr>
                            <a:rPr lang="zh-CN" altLang="zh-CN" i="1">
                              <a:latin typeface="Cambria Math" panose="02040503050406030204" pitchFamily="18" charset="0"/>
                            </a:rPr>
                          </m:ctrlPr>
                        </m:radPr>
                        <m:deg/>
                        <m:e>
                          <m:f>
                            <m:fPr>
                              <m:ctrlPr>
                                <a:rPr lang="zh-CN" altLang="zh-CN" i="1">
                                  <a:latin typeface="Cambria Math" panose="02040503050406030204" pitchFamily="18" charset="0"/>
                                </a:rPr>
                              </m:ctrlPr>
                            </m:fPr>
                            <m:num>
                              <m:r>
                                <a:rPr lang="en-US" altLang="zh-CN" i="1">
                                  <a:latin typeface="Cambria Math" panose="02040503050406030204" pitchFamily="18" charset="0"/>
                                </a:rPr>
                                <m:t>ℎ</m:t>
                              </m:r>
                              <m:r>
                                <a:rPr lang="en-US" altLang="zh-CN" i="1">
                                  <a:latin typeface="Cambria Math" panose="02040503050406030204" pitchFamily="18" charset="0"/>
                                </a:rPr>
                                <m:t>(</m:t>
                              </m:r>
                              <m:func>
                                <m:funcPr>
                                  <m:ctrlPr>
                                    <a:rPr lang="zh-CN" altLang="zh-CN" i="1">
                                      <a:latin typeface="Cambria Math" panose="02040503050406030204" pitchFamily="18" charset="0"/>
                                    </a:rPr>
                                  </m:ctrlPr>
                                </m:funcPr>
                                <m:fName>
                                  <m:r>
                                    <a:rPr lang="en-US" altLang="zh-CN" i="1">
                                      <a:latin typeface="Cambria Math" panose="02040503050406030204" pitchFamily="18" charset="0"/>
                                    </a:rPr>
                                    <m:t>𝑙𝑜𝑔</m:t>
                                  </m:r>
                                </m:fName>
                                <m:e>
                                  <m:r>
                                    <a:rPr lang="en-US" altLang="zh-CN" i="1">
                                      <a:latin typeface="Cambria Math" panose="02040503050406030204" pitchFamily="18" charset="0"/>
                                    </a:rPr>
                                    <m:t>(</m:t>
                                  </m:r>
                                </m:e>
                              </m:func>
                              <m:r>
                                <a:rPr lang="en-US" altLang="zh-CN" i="1">
                                  <a:latin typeface="Cambria Math" panose="02040503050406030204" pitchFamily="18" charset="0"/>
                                </a:rPr>
                                <m:t>2</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ℎ</m:t>
                              </m:r>
                              <m:r>
                                <a:rPr lang="en-US" altLang="zh-CN" i="1">
                                  <a:latin typeface="Cambria Math" panose="02040503050406030204" pitchFamily="18" charset="0"/>
                                </a:rPr>
                                <m:t>)+</m:t>
                              </m:r>
                              <m:r>
                                <a:rPr lang="en-US" altLang="zh-CN" i="1">
                                  <a:latin typeface="Cambria Math" panose="02040503050406030204" pitchFamily="18" charset="0"/>
                                </a:rPr>
                                <m:t>1</m:t>
                              </m:r>
                              <m:r>
                                <a:rPr lang="en-US" altLang="zh-CN" i="1">
                                  <a:latin typeface="Cambria Math" panose="02040503050406030204" pitchFamily="18" charset="0"/>
                                </a:rPr>
                                <m:t>)−</m:t>
                              </m:r>
                              <m:func>
                                <m:funcPr>
                                  <m:ctrlPr>
                                    <a:rPr lang="zh-CN" altLang="zh-CN" i="1">
                                      <a:latin typeface="Cambria Math" panose="02040503050406030204" pitchFamily="18" charset="0"/>
                                    </a:rPr>
                                  </m:ctrlPr>
                                </m:funcPr>
                                <m:fName>
                                  <m:r>
                                    <a:rPr lang="en-US" altLang="zh-CN" i="1">
                                      <a:latin typeface="Cambria Math" panose="02040503050406030204" pitchFamily="18" charset="0"/>
                                    </a:rPr>
                                    <m:t>𝑙𝑜𝑔</m:t>
                                  </m:r>
                                </m:fName>
                                <m:e>
                                  <m:r>
                                    <a:rPr lang="en-US" altLang="zh-CN" i="1">
                                      <a:latin typeface="Cambria Math" panose="02040503050406030204" pitchFamily="18" charset="0"/>
                                    </a:rPr>
                                    <m:t>(</m:t>
                                  </m:r>
                                </m:e>
                              </m:func>
                              <m:r>
                                <a:rPr lang="en-US" altLang="zh-CN" i="1">
                                  <a:latin typeface="Cambria Math" panose="02040503050406030204" pitchFamily="18" charset="0"/>
                                </a:rPr>
                                <m:t>𝜂</m:t>
                              </m:r>
                              <m:r>
                                <a:rPr lang="en-US" altLang="zh-CN" i="1">
                                  <a:latin typeface="Cambria Math" panose="02040503050406030204" pitchFamily="18" charset="0"/>
                                </a:rPr>
                                <m:t>/</m:t>
                              </m:r>
                              <m:r>
                                <a:rPr lang="en-US" altLang="zh-CN" i="1">
                                  <a:latin typeface="Cambria Math" panose="02040503050406030204" pitchFamily="18" charset="0"/>
                                </a:rPr>
                                <m:t>4</m:t>
                              </m:r>
                              <m:r>
                                <a:rPr lang="en-US" altLang="zh-CN" i="1">
                                  <a:latin typeface="Cambria Math" panose="02040503050406030204" pitchFamily="18" charset="0"/>
                                </a:rPr>
                                <m:t>)</m:t>
                              </m:r>
                            </m:num>
                            <m:den>
                              <m:r>
                                <a:rPr lang="en-US" altLang="zh-CN" i="1">
                                  <a:latin typeface="Cambria Math" panose="02040503050406030204" pitchFamily="18" charset="0"/>
                                </a:rPr>
                                <m:t>𝑛</m:t>
                              </m:r>
                            </m:den>
                          </m:f>
                        </m:e>
                      </m:rad>
                    </m:oMath>
                  </m:oMathPara>
                </a14:m>
                <a:endParaRPr lang="en-US" altLang="zh-CN" dirty="0"/>
              </a:p>
              <a:p>
                <a:pPr lvl="1"/>
                <a:r>
                  <a:rPr lang="zh-CN" altLang="zh-CN" dirty="0"/>
                  <a:t>期望风险</a:t>
                </a:r>
                <a14:m>
                  <m:oMath xmlns:m="http://schemas.openxmlformats.org/officeDocument/2006/math">
                    <m:r>
                      <a:rPr lang="en-US" altLang="zh-CN">
                        <a:latin typeface="Cambria Math" panose="02040503050406030204" pitchFamily="18" charset="0"/>
                      </a:rPr>
                      <m:t>ℜ</m:t>
                    </m:r>
                  </m:oMath>
                </a14:m>
                <a:r>
                  <a:rPr lang="zh-CN" altLang="zh-CN" dirty="0"/>
                  <a:t>代表了分类器对未知数据分类推广能力，</a:t>
                </a:r>
                <a14:m>
                  <m:oMath xmlns:m="http://schemas.openxmlformats.org/officeDocument/2006/math">
                    <m:r>
                      <a:rPr lang="en-US" altLang="zh-CN">
                        <a:latin typeface="Cambria Math" panose="02040503050406030204" pitchFamily="18" charset="0"/>
                      </a:rPr>
                      <m:t>ℜ</m:t>
                    </m:r>
                  </m:oMath>
                </a14:m>
                <a:r>
                  <a:rPr lang="zh-CN" altLang="zh-CN" dirty="0"/>
                  <a:t>越小越好</a:t>
                </a:r>
                <a:endParaRPr lang="en-US" altLang="zh-CN" dirty="0"/>
              </a:p>
              <a:p>
                <a:pPr lvl="1"/>
                <a14:m>
                  <m:oMath xmlns:m="http://schemas.openxmlformats.org/officeDocument/2006/math">
                    <m:r>
                      <a:rPr lang="en-US" altLang="zh-CN">
                        <a:latin typeface="Cambria Math" panose="02040503050406030204" pitchFamily="18" charset="0"/>
                      </a:rPr>
                      <m:t>𝑉𝐶</m:t>
                    </m:r>
                  </m:oMath>
                </a14:m>
                <a:r>
                  <a:rPr lang="zh-CN" altLang="zh-CN" dirty="0"/>
                  <a:t>置信值是</a:t>
                </a:r>
                <a14:m>
                  <m:oMath xmlns:m="http://schemas.openxmlformats.org/officeDocument/2006/math">
                    <m:r>
                      <a:rPr lang="en-US" altLang="zh-CN">
                        <a:latin typeface="Cambria Math" panose="02040503050406030204" pitchFamily="18" charset="0"/>
                      </a:rPr>
                      <m:t>ℎ</m:t>
                    </m:r>
                  </m:oMath>
                </a14:m>
                <a:r>
                  <a:rPr lang="zh-CN" altLang="zh-CN" dirty="0"/>
                  <a:t>的增函数，</a:t>
                </a:r>
                <a14:m>
                  <m:oMath xmlns:m="http://schemas.openxmlformats.org/officeDocument/2006/math">
                    <m:sSub>
                      <m:sSubPr>
                        <m:ctrlPr>
                          <a:rPr lang="zh-CN" altLang="zh-CN" i="1">
                            <a:latin typeface="Cambria Math" panose="02040503050406030204" pitchFamily="18" charset="0"/>
                          </a:rPr>
                        </m:ctrlPr>
                      </m:sSubPr>
                      <m:e>
                        <m:r>
                          <a:rPr lang="en-US" altLang="zh-CN">
                            <a:latin typeface="Cambria Math" panose="02040503050406030204" pitchFamily="18" charset="0"/>
                          </a:rPr>
                          <m:t>ℜ</m:t>
                        </m:r>
                      </m:e>
                      <m:sub>
                        <m:r>
                          <a:rPr lang="en-US" altLang="zh-CN">
                            <a:latin typeface="Cambria Math" panose="02040503050406030204" pitchFamily="18" charset="0"/>
                          </a:rPr>
                          <m:t>𝑒𝑚𝑝</m:t>
                        </m:r>
                      </m:sub>
                    </m:sSub>
                  </m:oMath>
                </a14:m>
                <a:r>
                  <a:rPr lang="zh-CN" altLang="zh-CN" dirty="0"/>
                  <a:t>是</a:t>
                </a:r>
                <a14:m>
                  <m:oMath xmlns:m="http://schemas.openxmlformats.org/officeDocument/2006/math">
                    <m:r>
                      <a:rPr lang="en-US" altLang="zh-CN">
                        <a:latin typeface="Cambria Math" panose="02040503050406030204" pitchFamily="18" charset="0"/>
                      </a:rPr>
                      <m:t>ℎ</m:t>
                    </m:r>
                  </m:oMath>
                </a14:m>
                <a:r>
                  <a:rPr lang="zh-CN" altLang="zh-CN" dirty="0"/>
                  <a:t>的减函数，于是选择一个折中的</a:t>
                </a:r>
                <a14:m>
                  <m:oMath xmlns:m="http://schemas.openxmlformats.org/officeDocument/2006/math">
                    <m:r>
                      <a:rPr lang="en-US" altLang="zh-CN">
                        <a:latin typeface="Cambria Math" panose="02040503050406030204" pitchFamily="18" charset="0"/>
                      </a:rPr>
                      <m:t>ℎ</m:t>
                    </m:r>
                  </m:oMath>
                </a14:m>
                <a:r>
                  <a:rPr lang="zh-CN" altLang="zh-CN" dirty="0"/>
                  <a:t>值可以使期望风险</a:t>
                </a:r>
                <a14:m>
                  <m:oMath xmlns:m="http://schemas.openxmlformats.org/officeDocument/2006/math">
                    <m:r>
                      <a:rPr lang="en-US" altLang="zh-CN">
                        <a:latin typeface="Cambria Math" panose="02040503050406030204" pitchFamily="18" charset="0"/>
                      </a:rPr>
                      <m:t>ℜ</m:t>
                    </m:r>
                  </m:oMath>
                </a14:m>
                <a:r>
                  <a:rPr lang="zh-CN" altLang="zh-CN" dirty="0"/>
                  <a:t>达到最小。支持向量机使用结构风险最小化准则来选取</a:t>
                </a:r>
                <a14:m>
                  <m:oMath xmlns:m="http://schemas.openxmlformats.org/officeDocument/2006/math">
                    <m:r>
                      <a:rPr lang="en-US" altLang="zh-CN">
                        <a:latin typeface="Cambria Math" panose="02040503050406030204" pitchFamily="18" charset="0"/>
                      </a:rPr>
                      <m:t>𝑉𝐶</m:t>
                    </m:r>
                  </m:oMath>
                </a14:m>
                <a:r>
                  <a:rPr lang="zh-CN" altLang="zh-CN" dirty="0"/>
                  <a:t>维</a:t>
                </a:r>
                <a14:m>
                  <m:oMath xmlns:m="http://schemas.openxmlformats.org/officeDocument/2006/math">
                    <m:r>
                      <a:rPr lang="en-US" altLang="zh-CN">
                        <a:latin typeface="Cambria Math" panose="02040503050406030204" pitchFamily="18" charset="0"/>
                      </a:rPr>
                      <m:t>ℎ</m:t>
                    </m:r>
                  </m:oMath>
                </a14:m>
                <a:r>
                  <a:rPr lang="zh-CN" altLang="zh-CN" dirty="0"/>
                  <a:t>，使每一类别数据之间的分类间隔</a:t>
                </a:r>
                <a:r>
                  <a:rPr lang="en-US" altLang="zh-CN" dirty="0"/>
                  <a:t>(Margin)</a:t>
                </a:r>
                <a:r>
                  <a:rPr lang="zh-CN" altLang="zh-CN" dirty="0"/>
                  <a:t>最大，最终使实期望风险</a:t>
                </a:r>
                <a14:m>
                  <m:oMath xmlns:m="http://schemas.openxmlformats.org/officeDocument/2006/math">
                    <m:r>
                      <a:rPr lang="en-US" altLang="zh-CN">
                        <a:latin typeface="Cambria Math" panose="02040503050406030204" pitchFamily="18" charset="0"/>
                      </a:rPr>
                      <m:t>ℜ</m:t>
                    </m:r>
                  </m:oMath>
                </a14:m>
                <a:r>
                  <a:rPr lang="zh-CN" altLang="zh-CN" dirty="0"/>
                  <a:t>最小。</a:t>
                </a:r>
                <a:endParaRPr lang="en-US" altLang="zh-CN" dirty="0"/>
              </a:p>
              <a:p>
                <a:pPr lvl="1"/>
                <a:endParaRPr lang="en-US" altLang="zh-CN"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1441"/>
                </a:stretch>
              </a:blipFill>
            </p:spPr>
            <p:txBody>
              <a:bodyPr/>
              <a:lstStyle/>
              <a:p>
                <a:r>
                  <a:rPr lang="zh-CN" altLang="en-US">
                    <a:noFill/>
                  </a:rPr>
                  <a:t> </a:t>
                </a:r>
              </a:p>
            </p:txBody>
          </p:sp>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支持向量机：</a:t>
            </a:r>
            <a:r>
              <a:rPr lang="en-US" altLang="zh-CN" dirty="0"/>
              <a:t>VC</a:t>
            </a:r>
            <a:r>
              <a:rPr lang="zh-CN" altLang="en-US" dirty="0"/>
              <a:t>维与结构风险最小化</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a:t>假设空间的</a:t>
                </a:r>
                <a:r>
                  <a:rPr lang="en-US" altLang="zh-CN" dirty="0"/>
                  <a:t>VC</a:t>
                </a:r>
                <a:r>
                  <a:rPr lang="zh-CN" altLang="en-US" dirty="0"/>
                  <a:t>维 </a:t>
                </a:r>
                <a:endParaRPr lang="en-US" altLang="zh-CN" dirty="0"/>
              </a:p>
              <a:p>
                <a:pPr lvl="1"/>
                <a:r>
                  <a:rPr lang="zh-CN" altLang="en-US" dirty="0"/>
                  <a:t>将𝑛个数据分为两类，可以有</a:t>
                </a:r>
                <a14:m>
                  <m:oMath xmlns:m="http://schemas.openxmlformats.org/officeDocument/2006/math">
                    <m:sSup>
                      <m:sSupPr>
                        <m:ctrlPr>
                          <a:rPr lang="en-US" altLang="zh-CN" i="1" dirty="0" smtClean="0">
                            <a:latin typeface="Cambria Math" panose="02040503050406030204" pitchFamily="18" charset="0"/>
                          </a:rPr>
                        </m:ctrlPr>
                      </m:sSupPr>
                      <m:e>
                        <m:r>
                          <a:rPr lang="en-US" altLang="zh-CN" i="1" dirty="0" smtClean="0">
                            <a:latin typeface="Cambria Math" panose="02040503050406030204" pitchFamily="18" charset="0"/>
                          </a:rPr>
                          <m:t>2</m:t>
                        </m:r>
                      </m:e>
                      <m:sup>
                        <m:r>
                          <a:rPr lang="en-US" altLang="zh-CN" i="1" dirty="0" smtClean="0">
                            <a:latin typeface="Cambria Math" panose="02040503050406030204" pitchFamily="18" charset="0"/>
                          </a:rPr>
                          <m:t>𝑛</m:t>
                        </m:r>
                      </m:sup>
                    </m:sSup>
                  </m:oMath>
                </a14:m>
                <a:r>
                  <a:rPr lang="zh-CN" altLang="en-US" dirty="0"/>
                  <a:t>种分法，即可理解成有</a:t>
                </a:r>
                <a14:m>
                  <m:oMath xmlns:m="http://schemas.openxmlformats.org/officeDocument/2006/math">
                    <m:sSup>
                      <m:sSupPr>
                        <m:ctrlPr>
                          <a:rPr lang="en-US" altLang="zh-CN" i="1" dirty="0" smtClean="0">
                            <a:latin typeface="Cambria Math" panose="02040503050406030204" pitchFamily="18" charset="0"/>
                          </a:rPr>
                        </m:ctrlPr>
                      </m:sSupPr>
                      <m:e>
                        <m:r>
                          <a:rPr lang="en-US" altLang="zh-CN" i="1" dirty="0" smtClean="0">
                            <a:latin typeface="Cambria Math" panose="02040503050406030204" pitchFamily="18" charset="0"/>
                          </a:rPr>
                          <m:t>2</m:t>
                        </m:r>
                      </m:e>
                      <m:sup>
                        <m:r>
                          <a:rPr lang="en-US" altLang="zh-CN" i="1" dirty="0" smtClean="0">
                            <a:latin typeface="Cambria Math" panose="02040503050406030204" pitchFamily="18" charset="0"/>
                          </a:rPr>
                          <m:t>𝑛</m:t>
                        </m:r>
                      </m:sup>
                    </m:sSup>
                  </m:oMath>
                </a14:m>
                <a:r>
                  <a:rPr lang="zh-CN" altLang="en-US" dirty="0"/>
                  <a:t>个学习问题。若存在一个假设</a:t>
                </a:r>
                <a:r>
                  <a:rPr lang="en-US" altLang="zh-CN" dirty="0"/>
                  <a:t>ℋ</a:t>
                </a:r>
                <a:r>
                  <a:rPr lang="zh-CN" altLang="en-US" dirty="0"/>
                  <a:t>，能准确无误地将</a:t>
                </a:r>
                <a14:m>
                  <m:oMath xmlns:m="http://schemas.openxmlformats.org/officeDocument/2006/math">
                    <m:sSup>
                      <m:sSupPr>
                        <m:ctrlPr>
                          <a:rPr lang="en-US" altLang="zh-CN" i="1" dirty="0" smtClean="0">
                            <a:latin typeface="Cambria Math" panose="02040503050406030204" pitchFamily="18" charset="0"/>
                          </a:rPr>
                        </m:ctrlPr>
                      </m:sSupPr>
                      <m:e>
                        <m:r>
                          <a:rPr lang="en-US" altLang="zh-CN" i="1" dirty="0" smtClean="0">
                            <a:latin typeface="Cambria Math" panose="02040503050406030204" pitchFamily="18" charset="0"/>
                          </a:rPr>
                          <m:t>2</m:t>
                        </m:r>
                      </m:e>
                      <m:sup>
                        <m:r>
                          <a:rPr lang="en-US" altLang="zh-CN" i="1" dirty="0" smtClean="0">
                            <a:latin typeface="Cambria Math" panose="02040503050406030204" pitchFamily="18" charset="0"/>
                          </a:rPr>
                          <m:t>𝑛</m:t>
                        </m:r>
                      </m:sup>
                    </m:sSup>
                  </m:oMath>
                </a14:m>
                <a:r>
                  <a:rPr lang="zh-CN" altLang="en-US" dirty="0"/>
                  <a:t>种问题进行分类，那么𝑛就是</a:t>
                </a:r>
                <a:r>
                  <a:rPr lang="en-US" altLang="zh-CN" dirty="0"/>
                  <a:t>ℋ</a:t>
                </a:r>
                <a:r>
                  <a:rPr lang="zh-CN" altLang="en-US" dirty="0"/>
                  <a:t>的</a:t>
                </a:r>
                <a:r>
                  <a:rPr lang="en-US" altLang="zh-CN" dirty="0"/>
                  <a:t>VC</a:t>
                </a:r>
                <a:r>
                  <a:rPr lang="zh-CN" altLang="en-US" dirty="0"/>
                  <a:t>维。</a:t>
                </a:r>
                <a:endParaRPr lang="zh-CN" altLang="en-US" dirty="0"/>
              </a:p>
              <a:p>
                <a:pPr lvl="1"/>
                <a:r>
                  <a:rPr lang="zh-CN" altLang="en-US" dirty="0"/>
                  <a:t>在𝑟维空间中，线性决策面的</a:t>
                </a:r>
                <a:r>
                  <a:rPr lang="en-US" altLang="zh-CN" dirty="0"/>
                  <a:t>VC</a:t>
                </a:r>
                <a:r>
                  <a:rPr lang="zh-CN" altLang="en-US" dirty="0"/>
                  <a:t>维为𝑟</a:t>
                </a:r>
                <a:r>
                  <a:rPr lang="en-US" altLang="zh-CN" dirty="0"/>
                  <a:t>+1</a:t>
                </a:r>
                <a:r>
                  <a:rPr lang="zh-CN" altLang="en-US" dirty="0"/>
                  <a:t>。</a:t>
                </a:r>
                <a:r>
                  <a:rPr lang="en-US" altLang="zh-CN" dirty="0"/>
                  <a:t>VC</a:t>
                </a:r>
                <a:r>
                  <a:rPr lang="zh-CN" altLang="en-US" dirty="0"/>
                  <a:t>维就是对假设空间</a:t>
                </a:r>
                <a:r>
                  <a:rPr lang="en-US" altLang="zh-CN" dirty="0"/>
                  <a:t>ℋ</a:t>
                </a:r>
                <a:r>
                  <a:rPr lang="zh-CN" altLang="en-US" dirty="0"/>
                  <a:t>复杂度的一种度量。当样本数𝑛固定时，如果</a:t>
                </a:r>
                <a:r>
                  <a:rPr lang="en-US" altLang="zh-CN" dirty="0"/>
                  <a:t>VC</a:t>
                </a:r>
                <a:r>
                  <a:rPr lang="zh-CN" altLang="en-US" dirty="0"/>
                  <a:t>维越高，则算法模型的复杂性越高。</a:t>
                </a:r>
                <a:r>
                  <a:rPr lang="en-US" altLang="zh-CN" dirty="0"/>
                  <a:t>VC</a:t>
                </a:r>
                <a:r>
                  <a:rPr lang="zh-CN" altLang="en-US" dirty="0"/>
                  <a:t>维越大，通常推广能力越差，置信风险会变大。如果算法模型一味降低经验风险，则会提高模型复杂度，导致</a:t>
                </a:r>
                <a:r>
                  <a:rPr lang="en-US" altLang="zh-CN" dirty="0"/>
                  <a:t>VC</a:t>
                </a:r>
                <a:r>
                  <a:rPr lang="zh-CN" altLang="en-US" dirty="0"/>
                  <a:t>维很高，置信风险大，使得期望风险就大。</a:t>
                </a:r>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7"/>
                </a:stretch>
              </a:blipFill>
            </p:spPr>
            <p:txBody>
              <a:bodyPr/>
              <a:lstStyle/>
              <a:p>
                <a:r>
                  <a:rPr lang="zh-CN" altLang="en-US">
                    <a:noFill/>
                  </a:rPr>
                  <a:t> </a:t>
                </a:r>
              </a:p>
            </p:txBody>
          </p:sp>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支持向量机：</a:t>
            </a:r>
            <a:r>
              <a:rPr lang="en-US" altLang="zh-CN" dirty="0"/>
              <a:t>VC</a:t>
            </a:r>
            <a:r>
              <a:rPr lang="zh-CN" altLang="en-US" dirty="0"/>
              <a:t>维与结构风险最小化</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dirty="0"/>
                  <a:t>通过</a:t>
                </a:r>
                <a:r>
                  <a:rPr lang="en-US" altLang="zh-CN" dirty="0"/>
                  <a:t>VC</a:t>
                </a:r>
                <a:r>
                  <a:rPr lang="zh-CN" altLang="en-US" dirty="0"/>
                  <a:t>理论，可认识到期望风险（即真实风险）</a:t>
                </a:r>
                <a14:m>
                  <m:oMath xmlns:m="http://schemas.openxmlformats.org/officeDocument/2006/math">
                    <m:r>
                      <a:rPr lang="en-US" altLang="zh-CN" i="1" dirty="0" smtClean="0">
                        <a:latin typeface="Cambria Math" panose="02040503050406030204" pitchFamily="18" charset="0"/>
                      </a:rPr>
                      <m:t>ℜ</m:t>
                    </m:r>
                  </m:oMath>
                </a14:m>
                <a:r>
                  <a:rPr lang="zh-CN" altLang="en-US" dirty="0"/>
                  <a:t>与经验风险</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ℜ</m:t>
                        </m:r>
                      </m:e>
                      <m:sub>
                        <m:r>
                          <a:rPr lang="zh-CN" altLang="en-US" i="1" dirty="0">
                            <a:latin typeface="Cambria Math" panose="02040503050406030204" pitchFamily="18" charset="0"/>
                          </a:rPr>
                          <m:t>𝑒𝑚𝑝</m:t>
                        </m:r>
                      </m:sub>
                    </m:sSub>
                  </m:oMath>
                </a14:m>
                <a:r>
                  <a:rPr lang="zh-CN" altLang="en-US" dirty="0"/>
                  <a:t>之间是有差别的，这个差别项被称为置信风险</a:t>
                </a:r>
                <a:endParaRPr lang="en-US" altLang="zh-CN" dirty="0"/>
              </a:p>
              <a:p>
                <a:pPr lvl="1"/>
                <a:r>
                  <a:rPr lang="zh-CN" altLang="en-US" dirty="0"/>
                  <a:t>它与训练样本个数和模型复杂度都有密切的关系</a:t>
                </a:r>
                <a:endParaRPr lang="en-US" altLang="zh-CN" dirty="0"/>
              </a:p>
              <a:p>
                <a:pPr lvl="1"/>
                <a:r>
                  <a:rPr lang="zh-CN" altLang="en-US" dirty="0"/>
                  <a:t>用复杂度高的模型去拟合小样本，往往会导致过拟合</a:t>
                </a:r>
                <a:endParaRPr lang="en-US" altLang="zh-CN" dirty="0"/>
              </a:p>
              <a:p>
                <a:pPr lvl="1"/>
                <a:r>
                  <a:rPr lang="zh-CN" altLang="en-US" dirty="0"/>
                  <a:t>因此需要给经验风险</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ℜ</m:t>
                        </m:r>
                      </m:e>
                      <m:sub>
                        <m:r>
                          <a:rPr lang="zh-CN" altLang="en-US" i="1" dirty="0">
                            <a:latin typeface="Cambria Math" panose="02040503050406030204" pitchFamily="18" charset="0"/>
                          </a:rPr>
                          <m:t>𝑒𝑚𝑝</m:t>
                        </m:r>
                      </m:sub>
                    </m:sSub>
                  </m:oMath>
                </a14:m>
                <a:r>
                  <a:rPr lang="zh-CN" altLang="en-US" dirty="0"/>
                  <a:t>加上一个惩罚项或者正则化项，以同时考虑经验风险与置信风险。这一思路被称为结构风险最小化。</a:t>
                </a:r>
                <a:endParaRPr lang="en-US" altLang="zh-CN" dirty="0"/>
              </a:p>
              <a:p>
                <a:pPr lvl="1"/>
                <a:r>
                  <a:rPr lang="zh-CN" altLang="en-US" dirty="0"/>
                  <a:t>这样，在小样本情况下可取得较好性能。</a:t>
                </a:r>
                <a:endParaRPr lang="en-US" altLang="zh-CN" dirty="0"/>
              </a:p>
              <a:p>
                <a:pPr lvl="1"/>
                <a:r>
                  <a:rPr lang="zh-CN" altLang="en-US" dirty="0"/>
                  <a:t>在保证分类精度高（经验风险小）同时，有效降低算法模型</a:t>
                </a:r>
                <a:r>
                  <a:rPr lang="en-US" altLang="zh-CN" dirty="0"/>
                  <a:t>VC </a:t>
                </a:r>
                <a:r>
                  <a:rPr lang="zh-CN" altLang="en-US" dirty="0"/>
                  <a:t>维，可使算法模型在整个样本集上的期望风险得到控制。</a:t>
                </a:r>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791" b="7"/>
                </a:stretch>
              </a:blipFill>
            </p:spPr>
            <p:txBody>
              <a:bodyPr/>
              <a:lstStyle/>
              <a:p>
                <a:r>
                  <a:rPr lang="zh-CN" altLang="en-US">
                    <a:noFill/>
                  </a:rPr>
                  <a:t> </a:t>
                </a:r>
              </a:p>
            </p:txBody>
          </p:sp>
        </mc:Fallback>
      </mc:AlternateContent>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支持向量机：</a:t>
            </a:r>
            <a:r>
              <a:rPr lang="en-US" altLang="zh-CN" dirty="0"/>
              <a:t>VC</a:t>
            </a:r>
            <a:r>
              <a:rPr lang="zh-CN" altLang="en-US" dirty="0"/>
              <a:t>维与结构风险最小化</a:t>
            </a:r>
            <a:endParaRPr lang="zh-CN" altLang="en-US" dirty="0"/>
          </a:p>
        </p:txBody>
      </p:sp>
      <p:sp>
        <p:nvSpPr>
          <p:cNvPr id="3" name="内容占位符 2"/>
          <p:cNvSpPr>
            <a:spLocks noGrp="1"/>
          </p:cNvSpPr>
          <p:nvPr>
            <p:ph idx="1"/>
          </p:nvPr>
        </p:nvSpPr>
        <p:spPr/>
        <p:txBody>
          <a:bodyPr/>
          <a:lstStyle/>
          <a:p>
            <a:r>
              <a:rPr lang="zh-CN" altLang="en-US" dirty="0"/>
              <a:t>经验风险、期望风险、</a:t>
            </a:r>
            <a:r>
              <a:rPr lang="en-US" altLang="zh-CN" dirty="0"/>
              <a:t>VC</a:t>
            </a:r>
            <a:r>
              <a:rPr lang="zh-CN" altLang="en-US" dirty="0"/>
              <a:t>置信度、</a:t>
            </a:r>
            <a:r>
              <a:rPr lang="en-US" altLang="zh-CN" dirty="0"/>
              <a:t>VC</a:t>
            </a:r>
            <a:r>
              <a:rPr lang="zh-CN" altLang="en-US" dirty="0"/>
              <a:t>维、过学习和欠学习的关系 </a:t>
            </a:r>
            <a:endParaRPr lang="zh-CN" altLang="en-US" dirty="0"/>
          </a:p>
          <a:p>
            <a:endParaRPr lang="zh-CN" altLang="en-US" dirty="0"/>
          </a:p>
        </p:txBody>
      </p:sp>
      <p:pic>
        <p:nvPicPr>
          <p:cNvPr id="4" name="图片 3"/>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968619" y="1343547"/>
            <a:ext cx="8217159" cy="5169220"/>
          </a:xfrm>
          <a:prstGeom prst="rect">
            <a:avLst/>
          </a:prstGeom>
          <a:noFill/>
          <a:ln>
            <a:noFill/>
          </a:ln>
        </p:spPr>
      </p:pic>
      <p:sp>
        <p:nvSpPr>
          <p:cNvPr id="5" name="矩形 4"/>
          <p:cNvSpPr/>
          <p:nvPr/>
        </p:nvSpPr>
        <p:spPr>
          <a:xfrm>
            <a:off x="335902" y="2772989"/>
            <a:ext cx="3128865" cy="1938992"/>
          </a:xfrm>
          <a:prstGeom prst="rect">
            <a:avLst/>
          </a:prstGeom>
        </p:spPr>
        <p:txBody>
          <a:bodyPr wrap="square">
            <a:spAutoFit/>
          </a:bodyPr>
          <a:lstStyle/>
          <a:p>
            <a:r>
              <a:rPr lang="zh-CN" altLang="en-US" sz="3000" dirty="0">
                <a:ea typeface="华文楷体" panose="02010600040101010101" pitchFamily="2" charset="-122"/>
              </a:rPr>
              <a:t>训练样本给定，分类间隔越大，则分类超平面集合的 </a:t>
            </a:r>
            <a:r>
              <a:rPr lang="en-US" altLang="zh-CN" sz="3000" dirty="0">
                <a:ea typeface="华文楷体" panose="02010600040101010101" pitchFamily="2" charset="-122"/>
              </a:rPr>
              <a:t>VC </a:t>
            </a:r>
            <a:r>
              <a:rPr lang="zh-CN" altLang="en-US" sz="3000" dirty="0">
                <a:ea typeface="华文楷体" panose="02010600040101010101" pitchFamily="2" charset="-122"/>
              </a:rPr>
              <a:t>维就越小</a:t>
            </a:r>
            <a:endParaRPr lang="zh-CN" altLang="en-US" sz="3000" dirty="0">
              <a:ea typeface="华文楷体" panose="02010600040101010101" pitchFamily="2"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支持向量机：线性可分支持向量机 </a:t>
            </a:r>
            <a:endParaRPr lang="zh-CN" altLang="en-US" dirty="0"/>
          </a:p>
        </p:txBody>
      </p:sp>
      <p:sp>
        <p:nvSpPr>
          <p:cNvPr id="3" name="内容占位符 2"/>
          <p:cNvSpPr>
            <a:spLocks noGrp="1"/>
          </p:cNvSpPr>
          <p:nvPr>
            <p:ph idx="1"/>
          </p:nvPr>
        </p:nvSpPr>
        <p:spPr/>
        <p:txBody>
          <a:bodyPr/>
          <a:lstStyle/>
          <a:p>
            <a:r>
              <a:rPr lang="zh-CN" altLang="en-US" dirty="0"/>
              <a:t>经验风险、期望风险、</a:t>
            </a:r>
            <a:r>
              <a:rPr lang="en-US" altLang="zh-CN" dirty="0"/>
              <a:t>VC</a:t>
            </a:r>
            <a:r>
              <a:rPr lang="zh-CN" altLang="en-US" dirty="0"/>
              <a:t>置信度、</a:t>
            </a:r>
            <a:r>
              <a:rPr lang="en-US" altLang="zh-CN" dirty="0"/>
              <a:t>VC</a:t>
            </a:r>
            <a:r>
              <a:rPr lang="zh-CN" altLang="en-US" dirty="0"/>
              <a:t>维、过学习和欠学习的关系 </a:t>
            </a:r>
            <a:endParaRPr lang="zh-CN" altLang="en-US" dirty="0"/>
          </a:p>
          <a:p>
            <a:endParaRPr lang="zh-CN" altLang="en-US" dirty="0"/>
          </a:p>
        </p:txBody>
      </p:sp>
      <p:pic>
        <p:nvPicPr>
          <p:cNvPr id="4" name="图片 3"/>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656409" y="1437166"/>
            <a:ext cx="7485824" cy="5143094"/>
          </a:xfrm>
          <a:prstGeom prst="rect">
            <a:avLst/>
          </a:prstGeom>
          <a:noFill/>
          <a:ln>
            <a:noFill/>
          </a:ln>
        </p:spPr>
      </p:pic>
      <mc:AlternateContent xmlns:mc="http://schemas.openxmlformats.org/markup-compatibility/2006">
        <mc:Choice xmlns:a14="http://schemas.microsoft.com/office/drawing/2010/main" Requires="a14">
          <p:sp>
            <p:nvSpPr>
              <p:cNvPr id="5" name="文本框 4"/>
              <p:cNvSpPr txBox="1"/>
              <p:nvPr/>
            </p:nvSpPr>
            <p:spPr>
              <a:xfrm>
                <a:off x="394447" y="2274432"/>
                <a:ext cx="4214151" cy="3793859"/>
              </a:xfrm>
              <a:prstGeom prst="rect">
                <a:avLst/>
              </a:prstGeom>
            </p:spPr>
            <p:txBody>
              <a:bodyPr wrap="square">
                <a:spAutoFit/>
              </a:bodyPr>
              <a:lstStyle>
                <a:defPPr>
                  <a:defRPr lang="en-US"/>
                </a:defPPr>
                <a:lvl1pPr>
                  <a:defRPr sz="3000">
                    <a:ea typeface="华文楷体" panose="02010600040101010101" pitchFamily="2" charset="-122"/>
                  </a:defRPr>
                </a:lvl1pPr>
              </a:lstStyle>
              <a:p>
                <a:r>
                  <a:rPr lang="zh-CN" altLang="zh-CN" dirty="0"/>
                  <a:t>寻找一个最优的超平面，其方程为</a:t>
                </a:r>
                <a14:m>
                  <m:oMath xmlns:m="http://schemas.openxmlformats.org/officeDocument/2006/math">
                    <m:sSup>
                      <m:sSupPr>
                        <m:ctrlPr>
                          <a:rPr lang="zh-CN" altLang="zh-CN" i="1">
                            <a:latin typeface="Cambria Math" panose="02040503050406030204" pitchFamily="18" charset="0"/>
                          </a:rPr>
                        </m:ctrlPr>
                      </m:sSupPr>
                      <m:e>
                        <m:r>
                          <a:rPr lang="en-US" altLang="zh-CN">
                            <a:latin typeface="Cambria Math" panose="02040503050406030204" pitchFamily="18" charset="0"/>
                          </a:rPr>
                          <m:t>𝒘</m:t>
                        </m:r>
                      </m:e>
                      <m:sup>
                        <m:r>
                          <a:rPr lang="en-US" altLang="zh-CN">
                            <a:latin typeface="Cambria Math" panose="02040503050406030204" pitchFamily="18" charset="0"/>
                          </a:rPr>
                          <m:t>𝑻</m:t>
                        </m:r>
                      </m:sup>
                    </m:sSup>
                    <m:r>
                      <a:rPr lang="en-US" altLang="zh-CN">
                        <a:latin typeface="Cambria Math" panose="02040503050406030204" pitchFamily="18" charset="0"/>
                      </a:rPr>
                      <m:t>𝒙</m:t>
                    </m:r>
                    <m:r>
                      <a:rPr lang="en-US" altLang="zh-CN">
                        <a:latin typeface="Cambria Math" panose="02040503050406030204" pitchFamily="18" charset="0"/>
                      </a:rPr>
                      <m:t>+</m:t>
                    </m:r>
                    <m:r>
                      <a:rPr lang="en-US" altLang="zh-CN">
                        <a:latin typeface="Cambria Math" panose="02040503050406030204" pitchFamily="18" charset="0"/>
                      </a:rPr>
                      <m:t>𝑏</m:t>
                    </m:r>
                    <m:r>
                      <a:rPr lang="en-US" altLang="zh-CN">
                        <a:latin typeface="Cambria Math" panose="02040503050406030204" pitchFamily="18" charset="0"/>
                      </a:rPr>
                      <m:t>=</m:t>
                    </m:r>
                    <m:r>
                      <a:rPr lang="en-US" altLang="zh-CN">
                        <a:latin typeface="Cambria Math" panose="02040503050406030204" pitchFamily="18" charset="0"/>
                      </a:rPr>
                      <m:t>0</m:t>
                    </m:r>
                  </m:oMath>
                </a14:m>
                <a:r>
                  <a:rPr lang="zh-CN" altLang="zh-CN" dirty="0"/>
                  <a:t>。这里</a:t>
                </a:r>
                <a14:m>
                  <m:oMath xmlns:m="http://schemas.openxmlformats.org/officeDocument/2006/math">
                    <m:r>
                      <a:rPr lang="en-US" altLang="zh-CN">
                        <a:latin typeface="Cambria Math" panose="02040503050406030204" pitchFamily="18" charset="0"/>
                      </a:rPr>
                      <m:t>𝒘</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a:latin typeface="Cambria Math" panose="02040503050406030204" pitchFamily="18" charset="0"/>
                          </a:rPr>
                          <m:t>𝑤</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a:latin typeface="Cambria Math" panose="02040503050406030204" pitchFamily="18" charset="0"/>
                          </a:rPr>
                          <m:t>𝑤</m:t>
                        </m:r>
                      </m:e>
                      <m:sub>
                        <m:r>
                          <a:rPr lang="en-US" altLang="zh-CN">
                            <a:latin typeface="Cambria Math" panose="02040503050406030204" pitchFamily="18" charset="0"/>
                          </a:rPr>
                          <m:t>2</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a:latin typeface="Cambria Math" panose="02040503050406030204" pitchFamily="18" charset="0"/>
                          </a:rPr>
                          <m:t>𝑤</m:t>
                        </m:r>
                      </m:e>
                      <m:sub>
                        <m:r>
                          <a:rPr lang="en-US" altLang="zh-CN">
                            <a:latin typeface="Cambria Math" panose="02040503050406030204" pitchFamily="18" charset="0"/>
                          </a:rPr>
                          <m:t>𝑑</m:t>
                        </m:r>
                      </m:sub>
                    </m:sSub>
                    <m:r>
                      <a:rPr lang="en-US" altLang="zh-CN">
                        <a:latin typeface="Cambria Math" panose="02040503050406030204" pitchFamily="18" charset="0"/>
                      </a:rPr>
                      <m:t>)</m:t>
                    </m:r>
                  </m:oMath>
                </a14:m>
                <a:r>
                  <a:rPr lang="zh-CN" altLang="zh-CN" dirty="0"/>
                  <a:t>为超平面的法向量，与超平面的方向有关；</a:t>
                </a:r>
                <a14:m>
                  <m:oMath xmlns:m="http://schemas.openxmlformats.org/officeDocument/2006/math">
                    <m:r>
                      <m:rPr>
                        <m:sty m:val="p"/>
                      </m:rPr>
                      <a:rPr lang="en-US" altLang="zh-CN">
                        <a:latin typeface="Cambria Math" panose="02040503050406030204" pitchFamily="18" charset="0"/>
                      </a:rPr>
                      <m:t>b</m:t>
                    </m:r>
                  </m:oMath>
                </a14:m>
                <a:r>
                  <a:rPr lang="zh-CN" altLang="zh-CN" dirty="0"/>
                  <a:t>为偏置项，是一个标量，其决定了超平面与原点之间的距离。</a:t>
                </a:r>
                <a:endParaRPr lang="zh-CN" altLang="zh-CN" dirty="0"/>
              </a:p>
            </p:txBody>
          </p:sp>
        </mc:Choice>
        <mc:Fallback>
          <p:sp>
            <p:nvSpPr>
              <p:cNvPr id="5" name="文本框 4"/>
              <p:cNvSpPr txBox="1">
                <a:spLocks noRot="1" noChangeAspect="1" noMove="1" noResize="1" noEditPoints="1" noAdjustHandles="1" noChangeArrowheads="1" noChangeShapeType="1" noTextEdit="1"/>
              </p:cNvSpPr>
              <p:nvPr/>
            </p:nvSpPr>
            <p:spPr>
              <a:xfrm>
                <a:off x="394447" y="2274432"/>
                <a:ext cx="4214151" cy="3793859"/>
              </a:xfrm>
              <a:prstGeom prst="rect">
                <a:avLst/>
              </a:prstGeom>
              <a:blipFill rotWithShape="1">
                <a:blip r:embed="rId2"/>
                <a:stretch>
                  <a:fillRect l="-3" t="-13" r="-1618" b="6"/>
                </a:stretch>
              </a:blipFill>
            </p:spPr>
            <p:txBody>
              <a:bodyPr/>
              <a:lstStyle/>
              <a:p>
                <a:r>
                  <a:rPr lang="zh-CN" altLang="en-US">
                    <a:noFill/>
                  </a:rPr>
                  <a:t> </a:t>
                </a:r>
              </a:p>
            </p:txBody>
          </p:sp>
        </mc:Fallback>
      </mc:AlternateContent>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支持向量机：线性可分支持向量机 </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a:t>由于法向量</a:t>
                </a:r>
                <a14:m>
                  <m:oMath xmlns:m="http://schemas.openxmlformats.org/officeDocument/2006/math">
                    <m:r>
                      <a:rPr lang="en-US" altLang="zh-CN" b="1" i="1" dirty="0" smtClean="0">
                        <a:latin typeface="Cambria Math" panose="02040503050406030204" pitchFamily="18" charset="0"/>
                      </a:rPr>
                      <m:t>𝒘</m:t>
                    </m:r>
                  </m:oMath>
                </a14:m>
                <a:r>
                  <a:rPr lang="zh-CN" altLang="en-US" dirty="0"/>
                  <a:t>中的值可按比例任意缩放而不改变法向量方向，使得分类平面不唯一。为此，对</a:t>
                </a:r>
                <a14:m>
                  <m:oMath xmlns:m="http://schemas.openxmlformats.org/officeDocument/2006/math">
                    <m:r>
                      <a:rPr lang="zh-CN" altLang="en-US" i="1" dirty="0" smtClean="0">
                        <a:latin typeface="Cambria Math" panose="02040503050406030204" pitchFamily="18" charset="0"/>
                      </a:rPr>
                      <m:t>𝒘</m:t>
                    </m:r>
                  </m:oMath>
                </a14:m>
                <a:r>
                  <a:rPr lang="zh-CN" altLang="en-US" dirty="0"/>
                  <a:t>和</a:t>
                </a:r>
                <a14:m>
                  <m:oMath xmlns:m="http://schemas.openxmlformats.org/officeDocument/2006/math">
                    <m:r>
                      <a:rPr lang="en-US" altLang="zh-CN" i="1" dirty="0" smtClean="0">
                        <a:latin typeface="Cambria Math" panose="02040503050406030204" pitchFamily="18" charset="0"/>
                      </a:rPr>
                      <m:t>𝑏</m:t>
                    </m:r>
                  </m:oMath>
                </a14:m>
                <a:r>
                  <a:rPr lang="zh-CN" altLang="en-US" dirty="0"/>
                  <a:t>添加如下约束：</a:t>
                </a:r>
                <a:endParaRPr lang="zh-CN" altLang="en-US" dirty="0"/>
              </a:p>
              <a:p>
                <a:pPr marL="0" indent="0">
                  <a:buNone/>
                </a:pPr>
                <a14:m>
                  <m:oMathPara xmlns:m="http://schemas.openxmlformats.org/officeDocument/2006/math">
                    <m:oMathParaPr>
                      <m:jc m:val="centerGroup"/>
                    </m:oMathParaPr>
                    <m:oMath xmlns:m="http://schemas.openxmlformats.org/officeDocument/2006/math">
                      <m:sSub>
                        <m:sSubPr>
                          <m:ctrlPr>
                            <a:rPr lang="zh-CN" altLang="zh-CN" i="1" smtClean="0">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𝑟</m:t>
                          </m:r>
                        </m:e>
                        <m:sub>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𝑚𝑖𝑛</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d>
                            <m:dPr>
                              <m:begChr m:val="|"/>
                              <m:endChr m:val="|"/>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𝒘</m:t>
                                  </m:r>
                                </m:e>
                                <m:sup>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𝑇</m:t>
                                  </m:r>
                                </m:sup>
                              </m:sSup>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𝑥</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𝑏</m:t>
                              </m:r>
                            </m:e>
                          </m:d>
                        </m:sub>
                      </m:s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oMath>
                  </m:oMathPara>
                </a14:m>
                <a:endParaRPr lang="en-US" altLang="zh-CN" dirty="0"/>
              </a:p>
              <a:p>
                <a:r>
                  <a:rPr lang="zh-CN" altLang="en-US" dirty="0"/>
                  <a:t>即离超平面最近的正负样本代入超平面方程后其绝对值为</a:t>
                </a:r>
                <a:r>
                  <a:rPr lang="en-US" altLang="zh-CN" dirty="0"/>
                  <a:t>1</a:t>
                </a:r>
                <a:r>
                  <a:rPr lang="zh-CN" altLang="en-US" dirty="0"/>
                  <a:t>。</a:t>
                </a:r>
                <a:endParaRPr lang="en-US" altLang="zh-CN" dirty="0"/>
              </a:p>
              <a:p>
                <a:r>
                  <a:rPr lang="zh-CN" altLang="en-US" dirty="0"/>
                  <a:t>于是对超平面的约束变为：</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𝑦</m:t>
                        </m:r>
                      </m:e>
                      <m:sub>
                        <m:r>
                          <a:rPr lang="zh-CN" altLang="en-US" i="1" dirty="0">
                            <a:latin typeface="Cambria Math" panose="02040503050406030204" pitchFamily="18" charset="0"/>
                          </a:rPr>
                          <m:t>𝑖</m:t>
                        </m:r>
                      </m:sub>
                    </m:sSub>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zh-CN" altLang="en-US" i="1" dirty="0">
                            <a:latin typeface="Cambria Math" panose="02040503050406030204" pitchFamily="18" charset="0"/>
                          </a:rPr>
                          <m:t>𝒘</m:t>
                        </m:r>
                      </m:e>
                      <m:sup>
                        <m:r>
                          <a:rPr lang="zh-CN" altLang="en-US" i="1" dirty="0">
                            <a:latin typeface="Cambria Math" panose="02040503050406030204" pitchFamily="18" charset="0"/>
                          </a:rPr>
                          <m:t>𝑇</m:t>
                        </m:r>
                      </m:sup>
                    </m:sSup>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𝒙</m:t>
                        </m:r>
                      </m:e>
                      <m:sub>
                        <m:r>
                          <a:rPr lang="zh-CN" altLang="en-US" i="1" dirty="0">
                            <a:latin typeface="Cambria Math" panose="02040503050406030204" pitchFamily="18" charset="0"/>
                          </a:rPr>
                          <m:t>𝒊</m:t>
                        </m:r>
                      </m:sub>
                    </m:sSub>
                    <m:r>
                      <a:rPr lang="en-US" altLang="zh-CN" i="1" dirty="0">
                        <a:latin typeface="Cambria Math" panose="02040503050406030204" pitchFamily="18" charset="0"/>
                      </a:rPr>
                      <m:t>+</m:t>
                    </m:r>
                    <m:r>
                      <a:rPr lang="zh-CN" altLang="en-US" i="1" dirty="0">
                        <a:latin typeface="Cambria Math" panose="02040503050406030204" pitchFamily="18" charset="0"/>
                      </a:rPr>
                      <m:t>𝑏</m:t>
                    </m:r>
                    <m:r>
                      <a:rPr lang="en-US" altLang="zh-CN" i="1" dirty="0">
                        <a:latin typeface="Cambria Math" panose="02040503050406030204" pitchFamily="18" charset="0"/>
                      </a:rPr>
                      <m:t>)≥</m:t>
                    </m:r>
                    <m:r>
                      <a:rPr lang="en-US" altLang="zh-CN" i="1" dirty="0" smtClean="0">
                        <a:latin typeface="Cambria Math" panose="02040503050406030204" pitchFamily="18" charset="0"/>
                      </a:rPr>
                      <m:t>1</m:t>
                    </m:r>
                  </m:oMath>
                </a14:m>
                <a:endParaRPr lang="zh-CN" altLang="en-US"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7"/>
                </a:stretch>
              </a:blipFill>
            </p:spPr>
            <p:txBody>
              <a:bodyPr/>
              <a:lstStyle/>
              <a:p>
                <a:r>
                  <a:rPr lang="zh-CN" altLang="en-US">
                    <a:noFill/>
                  </a:rPr>
                  <a:t> </a:t>
                </a:r>
              </a:p>
            </p:txBody>
          </p:sp>
        </mc:Fallback>
      </mc:AlternateContent>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支持向量机：线性可分支持向量机 </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a:t>对超平面的约束为：</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𝑦</m:t>
                        </m:r>
                      </m:e>
                      <m:sub>
                        <m:r>
                          <a:rPr lang="zh-CN" altLang="en-US" i="1" dirty="0">
                            <a:latin typeface="Cambria Math" panose="02040503050406030204" pitchFamily="18" charset="0"/>
                          </a:rPr>
                          <m:t>𝑖</m:t>
                        </m:r>
                      </m:sub>
                    </m:sSub>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zh-CN" altLang="en-US" i="1" dirty="0">
                            <a:latin typeface="Cambria Math" panose="02040503050406030204" pitchFamily="18" charset="0"/>
                          </a:rPr>
                          <m:t>𝒘</m:t>
                        </m:r>
                      </m:e>
                      <m:sup>
                        <m:r>
                          <a:rPr lang="zh-CN" altLang="en-US" i="1" dirty="0">
                            <a:latin typeface="Cambria Math" panose="02040503050406030204" pitchFamily="18" charset="0"/>
                          </a:rPr>
                          <m:t>𝑇</m:t>
                        </m:r>
                      </m:sup>
                    </m:sSup>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𝒙</m:t>
                        </m:r>
                      </m:e>
                      <m:sub>
                        <m:r>
                          <a:rPr lang="zh-CN" altLang="en-US" i="1" dirty="0">
                            <a:latin typeface="Cambria Math" panose="02040503050406030204" pitchFamily="18" charset="0"/>
                          </a:rPr>
                          <m:t>𝒊</m:t>
                        </m:r>
                      </m:sub>
                    </m:sSub>
                    <m:r>
                      <a:rPr lang="en-US" altLang="zh-CN" i="1" dirty="0">
                        <a:latin typeface="Cambria Math" panose="02040503050406030204" pitchFamily="18" charset="0"/>
                      </a:rPr>
                      <m:t>+</m:t>
                    </m:r>
                    <m:r>
                      <a:rPr lang="zh-CN" altLang="en-US" i="1" dirty="0">
                        <a:latin typeface="Cambria Math" panose="02040503050406030204" pitchFamily="18" charset="0"/>
                      </a:rPr>
                      <m:t>𝑏</m:t>
                    </m:r>
                    <m:r>
                      <a:rPr lang="en-US" altLang="zh-CN" i="1" dirty="0">
                        <a:latin typeface="Cambria Math" panose="02040503050406030204" pitchFamily="18" charset="0"/>
                      </a:rPr>
                      <m:t>)≥</m:t>
                    </m:r>
                    <m:r>
                      <a:rPr lang="en-US" altLang="zh-CN" i="1" dirty="0" smtClean="0">
                        <a:latin typeface="Cambria Math" panose="02040503050406030204" pitchFamily="18" charset="0"/>
                      </a:rPr>
                      <m:t>1</m:t>
                    </m:r>
                  </m:oMath>
                </a14:m>
                <a:endParaRPr lang="zh-CN" altLang="en-US"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7"/>
                </a:stretch>
              </a:blipFill>
            </p:spPr>
            <p:txBody>
              <a:bodyPr/>
              <a:lstStyle/>
              <a:p>
                <a:r>
                  <a:rPr lang="zh-CN" altLang="en-US">
                    <a:noFill/>
                  </a:rPr>
                  <a:t> </a:t>
                </a:r>
              </a:p>
            </p:txBody>
          </p:sp>
        </mc:Fallback>
      </mc:AlternateContent>
      <p:pic>
        <p:nvPicPr>
          <p:cNvPr id="4" name="图片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72473" y="1390765"/>
            <a:ext cx="7530593" cy="5189495"/>
          </a:xfrm>
          <a:prstGeom prst="rect">
            <a:avLst/>
          </a:prstGeom>
          <a:noFill/>
          <a:ln>
            <a:noFill/>
          </a:ln>
        </p:spPr>
      </p:pic>
      <mc:AlternateContent xmlns:mc="http://schemas.openxmlformats.org/markup-compatibility/2006">
        <mc:Choice xmlns:a14="http://schemas.microsoft.com/office/drawing/2010/main" Requires="a14">
          <p:sp>
            <p:nvSpPr>
              <p:cNvPr id="5" name="矩形: 圆角 4"/>
              <p:cNvSpPr/>
              <p:nvPr/>
            </p:nvSpPr>
            <p:spPr>
              <a:xfrm>
                <a:off x="448478" y="2049849"/>
                <a:ext cx="4681406" cy="2204910"/>
              </a:xfrm>
              <a:prstGeom prst="roundRect">
                <a:avLst>
                  <a:gd name="adj" fmla="val 5273"/>
                </a:avLst>
              </a:prstGeom>
              <a:gradFill flip="none" rotWithShape="1">
                <a:gsLst>
                  <a:gs pos="0">
                    <a:schemeClr val="accent1">
                      <a:lumMod val="5000"/>
                      <a:lumOff val="95000"/>
                    </a:schemeClr>
                  </a:gs>
                  <a:gs pos="78000">
                    <a:srgbClr val="DBFDAA"/>
                  </a:gs>
                  <a:gs pos="90000">
                    <a:srgbClr val="FFFF99"/>
                  </a:gs>
                  <a:gs pos="100000">
                    <a:srgbClr val="FFFF00"/>
                  </a:gs>
                </a:gsLst>
                <a:path path="shap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spcBef>
                    <a:spcPts val="1000"/>
                  </a:spcBef>
                  <a:spcAft>
                    <a:spcPts val="300"/>
                  </a:spcAft>
                </a:pPr>
                <a:r>
                  <a:rPr lang="zh-CN" altLang="zh-CN" sz="2400" dirty="0">
                    <a:solidFill>
                      <a:srgbClr val="000000"/>
                    </a:solidFill>
                    <a:latin typeface="等线" panose="02010600030101010101" pitchFamily="2" charset="-122"/>
                    <a:ea typeface="等线" panose="02010600030101010101" pitchFamily="2" charset="-122"/>
                    <a:cs typeface="Times New Roman" panose="02020603050405020304" pitchFamily="16" charset="0"/>
                  </a:rPr>
                  <a:t>样本空间中任意样本</a:t>
                </a:r>
                <a14:m>
                  <m:oMath xmlns:m="http://schemas.openxmlformats.org/officeDocument/2006/math">
                    <m:r>
                      <a:rPr lang="en-US" altLang="zh-CN" sz="24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𝒙</m:t>
                    </m:r>
                  </m:oMath>
                </a14:m>
                <a:r>
                  <a:rPr lang="zh-CN" altLang="zh-CN" sz="2400" dirty="0">
                    <a:solidFill>
                      <a:srgbClr val="000000"/>
                    </a:solidFill>
                    <a:latin typeface="等线" panose="02010600030101010101" pitchFamily="2" charset="-122"/>
                    <a:ea typeface="等线" panose="02010600030101010101" pitchFamily="2" charset="-122"/>
                    <a:cs typeface="Times New Roman" panose="02020603050405020304" pitchFamily="16" charset="0"/>
                  </a:rPr>
                  <a:t>到该平面距离可表示为</a:t>
                </a:r>
                <a:r>
                  <a:rPr lang="en-US" altLang="zh-CN" sz="2400" dirty="0">
                    <a:solidFill>
                      <a:srgbClr val="000000"/>
                    </a:solidFill>
                    <a:latin typeface="等线" panose="02010600030101010101" pitchFamily="2" charset="-122"/>
                    <a:ea typeface="等线" panose="02010600030101010101" pitchFamily="2" charset="-122"/>
                    <a:cs typeface="Times New Roman" panose="02020603050405020304" pitchFamily="16" charset="0"/>
                  </a:rPr>
                  <a:t>:</a:t>
                </a:r>
                <a:endParaRPr lang="en-US" altLang="zh-CN" sz="2400" dirty="0">
                  <a:latin typeface="等线" panose="02010600030101010101" pitchFamily="2" charset="-122"/>
                  <a:ea typeface="等线" panose="02010600030101010101" pitchFamily="2" charset="-122"/>
                  <a:cs typeface="Times New Roman" panose="02020603050405020304" pitchFamily="16"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𝑟</m:t>
                      </m:r>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𝑑</m:t>
                      </m:r>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𝒘</m:t>
                      </m:r>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𝑏</m:t>
                      </m:r>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𝑥</m:t>
                      </m:r>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f>
                        <m:f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fPr>
                        <m:num>
                          <m:d>
                            <m:dPr>
                              <m:begChr m:val="|"/>
                              <m:endChr m:val="|"/>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sSup>
                                <m:sSup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24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𝒘</m:t>
                                  </m:r>
                                </m:e>
                                <m:sup>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𝑇</m:t>
                                  </m:r>
                                </m:sup>
                              </m:sSup>
                              <m:r>
                                <a:rPr lang="en-US" altLang="zh-CN" sz="24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𝒙</m:t>
                              </m:r>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𝑏</m:t>
                              </m:r>
                            </m:e>
                          </m:d>
                        </m:num>
                        <m:den>
                          <m:sSub>
                            <m:sSub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d>
                                <m:dPr>
                                  <m:begChr m:val="|"/>
                                  <m:endChr m:val="|"/>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4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𝒘</m:t>
                                  </m:r>
                                </m:e>
                              </m:d>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e>
                            <m:sub>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2</m:t>
                              </m:r>
                            </m:sub>
                          </m:sSub>
                        </m:den>
                      </m:f>
                    </m:oMath>
                  </m:oMathPara>
                </a14:m>
                <a:endParaRPr lang="en-US" altLang="zh-CN" sz="2400" dirty="0">
                  <a:solidFill>
                    <a:srgbClr val="000000"/>
                  </a:solidFill>
                  <a:latin typeface="等线" panose="02010600030101010101" pitchFamily="2" charset="-122"/>
                  <a:ea typeface="等线" panose="02010600030101010101" pitchFamily="2" charset="-122"/>
                  <a:cs typeface="Times New Roman" panose="02020603050405020304" pitchFamily="16" charset="0"/>
                </a:endParaRPr>
              </a:p>
              <a:p>
                <a:pPr algn="just">
                  <a:spcBef>
                    <a:spcPts val="1000"/>
                  </a:spcBef>
                  <a:spcAft>
                    <a:spcPts val="300"/>
                  </a:spcAft>
                </a:pPr>
                <a:r>
                  <a:rPr lang="zh-CN" altLang="en-US" sz="2400" dirty="0">
                    <a:solidFill>
                      <a:srgbClr val="000000"/>
                    </a:solidFill>
                    <a:latin typeface="等线" panose="02010600030101010101" pitchFamily="2" charset="-122"/>
                    <a:ea typeface="等线" panose="02010600030101010101" pitchFamily="2" charset="-122"/>
                    <a:cs typeface="Times New Roman" panose="02020603050405020304" pitchFamily="16" charset="0"/>
                  </a:rPr>
                  <a:t>其中</a:t>
                </a:r>
                <a14:m>
                  <m:oMath xmlns:m="http://schemas.openxmlformats.org/officeDocument/2006/math">
                    <m:sSub>
                      <m:sSub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d>
                          <m:dPr>
                            <m:begChr m:val="|"/>
                            <m:endChr m:val="|"/>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4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𝒘</m:t>
                            </m:r>
                          </m:e>
                        </m:d>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e>
                      <m:sub>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2</m:t>
                        </m:r>
                      </m:sub>
                    </m:sSub>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ad>
                      <m:radPr>
                        <m:degHide m:val="on"/>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radPr>
                      <m:deg/>
                      <m:e>
                        <m:sSup>
                          <m:sSupPr>
                            <m:ctrlPr>
                              <a:rPr lang="zh-CN" altLang="zh-CN" sz="24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24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𝒘</m:t>
                            </m:r>
                          </m:e>
                          <m:sup>
                            <m:r>
                              <a:rPr lang="en-US" altLang="zh-CN" sz="24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𝑇</m:t>
                            </m:r>
                          </m:sup>
                        </m:sSup>
                        <m:r>
                          <a:rPr lang="en-US" altLang="zh-CN" sz="24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𝒘</m:t>
                        </m:r>
                      </m:e>
                    </m:rad>
                  </m:oMath>
                </a14:m>
                <a:endParaRPr lang="zh-CN" altLang="zh-CN" sz="2400" dirty="0">
                  <a:latin typeface="等线" panose="02010600030101010101" pitchFamily="2" charset="-122"/>
                  <a:ea typeface="等线" panose="02010600030101010101" pitchFamily="2" charset="-122"/>
                  <a:cs typeface="Times New Roman" panose="02020603050405020304" pitchFamily="16" charset="0"/>
                </a:endParaRPr>
              </a:p>
            </p:txBody>
          </p:sp>
        </mc:Choice>
        <mc:Fallback>
          <p:sp>
            <p:nvSpPr>
              <p:cNvPr id="5" name="矩形: 圆角 4"/>
              <p:cNvSpPr>
                <a:spLocks noRot="1" noChangeAspect="1" noMove="1" noResize="1" noEditPoints="1" noAdjustHandles="1" noChangeArrowheads="1" noChangeShapeType="1" noTextEdit="1"/>
              </p:cNvSpPr>
              <p:nvPr/>
            </p:nvSpPr>
            <p:spPr>
              <a:xfrm>
                <a:off x="448478" y="2049849"/>
                <a:ext cx="4681406" cy="2204910"/>
              </a:xfrm>
              <a:prstGeom prst="roundRect">
                <a:avLst>
                  <a:gd name="adj" fmla="val 5273"/>
                </a:avLst>
              </a:prstGeom>
              <a:blipFill rotWithShape="1">
                <a:blip r:embed="rId3"/>
                <a:stretch>
                  <a:fillRect l="-139" t="-291" r="-128" b="-276"/>
                </a:stretch>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custDataLst>
              <p:tags r:id="rId1"/>
            </p:custDataLst>
          </p:nvPr>
        </p:nvSpPr>
        <p:spPr>
          <a:xfrm>
            <a:off x="3952875" y="6203156"/>
            <a:ext cx="4286250" cy="357188"/>
          </a:xfrm>
          <a:prstGeom prst="rect">
            <a:avLst/>
          </a:prstGeom>
          <a:solidFill>
            <a:srgbClr val="FBFAE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p>
            <a:pPr lvl="0" algn="l">
              <a:buNone/>
            </a:pPr>
            <a:r>
              <a:rPr lang="zh-CN" altLang="en-US" sz="1125">
                <a:solidFill>
                  <a:srgbClr val="F84F41"/>
                </a:solidFill>
                <a:latin typeface="微软雅黑" panose="020B0503020204020204" pitchFamily="34" charset="-122"/>
                <a:ea typeface="微软雅黑" panose="020B0503020204020204" pitchFamily="34" charset="-122"/>
                <a:cs typeface="微软雅黑" panose="020B0503020204020204" pitchFamily="34" charset="-122"/>
              </a:rPr>
              <a:t>正常使用主观题需2.0以上版本雨课堂</a:t>
            </a:r>
            <a:endParaRPr lang="zh-CN" altLang="en-US" sz="1125">
              <a:solidFill>
                <a:srgbClr val="F84F4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 name="图片 9"/>
          <p:cNvPicPr>
            <a:picLocks noChangeAspect="1"/>
          </p:cNvPicPr>
          <p:nvPr/>
        </p:nvPicPr>
        <p:blipFill>
          <a:blip r:embed="rId2"/>
          <a:stretch>
            <a:fillRect/>
          </a:stretch>
        </p:blipFill>
        <p:spPr>
          <a:xfrm>
            <a:off x="903605" y="742950"/>
            <a:ext cx="11091545" cy="2465070"/>
          </a:xfrm>
          <a:prstGeom prst="rect">
            <a:avLst/>
          </a:prstGeom>
        </p:spPr>
      </p:pic>
      <p:sp>
        <p:nvSpPr>
          <p:cNvPr id="3" name="圆角矩形 2"/>
          <p:cNvSpPr/>
          <p:nvPr>
            <p:custDataLst>
              <p:tags r:id="rId3"/>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pitchFamily="34" charset="-122"/>
                <a:ea typeface="微软雅黑" panose="020B0503020204020204" pitchFamily="34" charset="-122"/>
              </a:rPr>
              <a:t>作答</a:t>
            </a:r>
            <a:endParaRPr lang="zh-CN" altLang="en-US" sz="1600">
              <a:solidFill>
                <a:srgbClr val="FFFFFF"/>
              </a:solidFill>
              <a:latin typeface="微软雅黑" panose="020B0503020204020204" pitchFamily="34" charset="-122"/>
              <a:ea typeface="微软雅黑" panose="020B0503020204020204" pitchFamily="34" charset="-122"/>
            </a:endParaRPr>
          </a:p>
        </p:txBody>
      </p:sp>
      <p:grpSp>
        <p:nvGrpSpPr>
          <p:cNvPr id="8" name="组合 7"/>
          <p:cNvGrpSpPr/>
          <p:nvPr>
            <p:custDataLst>
              <p:tags r:id="rId4"/>
            </p:custDataLst>
          </p:nvPr>
        </p:nvGrpSpPr>
        <p:grpSpPr>
          <a:xfrm>
            <a:off x="0" y="0"/>
            <a:ext cx="4286250" cy="490061"/>
            <a:chOff x="-8300" y="0"/>
            <a:chExt cx="9000" cy="1029"/>
          </a:xfrm>
        </p:grpSpPr>
        <p:sp>
          <p:nvSpPr>
            <p:cNvPr id="4" name="TitleBackground"/>
            <p:cNvSpPr/>
            <p:nvPr>
              <p:custDataLst>
                <p:tags r:id="rId5"/>
              </p:custDataLst>
            </p:nvPr>
          </p:nvSpPr>
          <p:spPr>
            <a:xfrm>
              <a:off x="-8300" y="0"/>
              <a:ext cx="90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 name="ColorBlock"/>
            <p:cNvSpPr/>
            <p:nvPr>
              <p:custDataLst>
                <p:tags r:id="rId6"/>
              </p:custDataLst>
            </p:nvPr>
          </p:nvSpPr>
          <p:spPr>
            <a:xfrm>
              <a:off x="-830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 name="TypeText"/>
            <p:cNvSpPr txBox="1"/>
            <p:nvPr>
              <p:custDataLst>
                <p:tags r:id="rId7"/>
              </p:custDataLst>
            </p:nvPr>
          </p:nvSpPr>
          <p:spPr>
            <a:xfrm>
              <a:off x="-7767" y="0"/>
              <a:ext cx="3000" cy="1000"/>
            </a:xfrm>
            <a:prstGeom prst="rect">
              <a:avLst/>
            </a:prstGeom>
            <a:noFill/>
          </p:spPr>
          <p:txBody>
            <a:bodyPr wrap="none" rtlCol="0" anchor="ctr" anchorCtr="0">
              <a:no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主观题</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7" name="TipText"/>
            <p:cNvSpPr txBox="1"/>
            <p:nvPr>
              <p:custDataLst>
                <p:tags r:id="rId8"/>
              </p:custDataLst>
            </p:nvPr>
          </p:nvSpPr>
          <p:spPr>
            <a:xfrm>
              <a:off x="-5823" y="229"/>
              <a:ext cx="3600" cy="800"/>
            </a:xfrm>
            <a:prstGeom prst="rect">
              <a:avLst/>
            </a:prstGeom>
            <a:noFill/>
          </p:spPr>
          <p:txBody>
            <a:bodyPr wrap="none" rtlCol="0" anchor="ctr" anchorCtr="0">
              <a:noAutofit/>
            </a:bodyPr>
            <a:p>
              <a:pPr lvl="0" algn="l">
                <a:buNone/>
              </a:pPr>
              <a:r>
                <a:rPr lang="zh-CN" altLang="en-US" sz="1500">
                  <a:solidFill>
                    <a:srgbClr val="808080"/>
                  </a:solidFill>
                  <a:latin typeface="微软雅黑" panose="020B0503020204020204" pitchFamily="34" charset="-122"/>
                  <a:ea typeface="微软雅黑" panose="020B0503020204020204" pitchFamily="34" charset="-122"/>
                  <a:cs typeface="微软雅黑" panose="020B0503020204020204" pitchFamily="34" charset="-122"/>
                </a:rPr>
                <a:t>10分</a:t>
              </a:r>
              <a:endParaRPr lang="zh-CN" altLang="en-US" sz="1500">
                <a:solidFill>
                  <a:srgbClr val="80808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11" name="图片 10" descr="tmp257B"/>
          <p:cNvPicPr>
            <a:picLocks noChangeAspect="1"/>
          </p:cNvPicPr>
          <p:nvPr>
            <p:custDataLst>
              <p:tags r:id="rId9"/>
            </p:custDataLst>
          </p:nvPr>
        </p:nvPicPr>
        <p:blipFill>
          <a:blip r:embed="rId10"/>
          <a:stretch>
            <a:fillRect/>
          </a:stretch>
        </p:blipFill>
        <p:spPr>
          <a:xfrm>
            <a:off x="10642600" y="63500"/>
            <a:ext cx="1422400" cy="508000"/>
          </a:xfrm>
          <a:prstGeom prst="rect">
            <a:avLst/>
          </a:prstGeom>
        </p:spPr>
      </p:pic>
      <p:pic>
        <p:nvPicPr>
          <p:cNvPr id="2" name="图片 1"/>
          <p:cNvPicPr>
            <a:picLocks noChangeAspect="1"/>
          </p:cNvPicPr>
          <p:nvPr/>
        </p:nvPicPr>
        <p:blipFill>
          <a:blip r:embed="rId11"/>
          <a:stretch>
            <a:fillRect/>
          </a:stretch>
        </p:blipFill>
        <p:spPr>
          <a:xfrm>
            <a:off x="1420495" y="3531870"/>
            <a:ext cx="9513570" cy="1845945"/>
          </a:xfrm>
          <a:prstGeom prst="rect">
            <a:avLst/>
          </a:prstGeom>
        </p:spPr>
      </p:pic>
    </p:spTree>
    <p:custDataLst>
      <p:tags r:id="rId12"/>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支持向量机：线性可分支持向量机 </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dirty="0"/>
                  <a:t>两类样本中离分类超平面最近的数据之间的距离</a:t>
                </a:r>
                <a14:m>
                  <m:oMath xmlns:m="http://schemas.openxmlformats.org/officeDocument/2006/math">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𝑑</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𝒘</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𝑏</m:t>
                        </m:r>
                      </m:e>
                    </m:d>
                  </m:oMath>
                </a14:m>
                <a:r>
                  <a:rPr lang="zh-CN" altLang="en-US" dirty="0"/>
                  <a:t>为：</a:t>
                </a:r>
                <a:endParaRPr lang="en-US" altLang="zh-CN" dirty="0"/>
              </a:p>
              <a:p>
                <a:pPr marL="0" indent="0" algn="ctr">
                  <a:buNone/>
                </a:pPr>
                <a:endParaRPr lang="en-US" altLang="zh-CN" dirty="0"/>
              </a:p>
              <a:p>
                <a:endParaRPr lang="en-US" altLang="zh-CN"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p:cNvSpPr/>
              <p:nvPr/>
            </p:nvSpPr>
            <p:spPr>
              <a:xfrm>
                <a:off x="442258" y="1600384"/>
                <a:ext cx="11355294" cy="4350422"/>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m>
                        <m:mPr>
                          <m:mcs>
                            <m:mc>
                              <m:mcPr>
                                <m:count m:val="1"/>
                                <m:mcJc m:val="center"/>
                              </m:mcPr>
                            </m:mc>
                          </m:mcs>
                          <m:ctrlP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ctrlPr>
                        </m:mPr>
                        <m:mr>
                          <m:e>
                            <m:sSub>
                              <m:sSub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𝑚𝑖𝑛</m:t>
                                </m:r>
                              </m:e>
                              <m:sub>
                                <m:d>
                                  <m:d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𝒙</m:t>
                                        </m:r>
                                      </m:e>
                                      <m:sub>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𝑘</m:t>
                                        </m:r>
                                      </m:sub>
                                    </m:sSub>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𝑦</m:t>
                                        </m:r>
                                      </m:e>
                                      <m:sub>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𝑘</m:t>
                                        </m:r>
                                      </m:sub>
                                    </m:sSub>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e>
                                </m:d>
                              </m:sub>
                            </m:sSub>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𝑑</m:t>
                            </m:r>
                            <m:d>
                              <m:d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𝒘</m:t>
                                </m:r>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𝑏</m:t>
                                </m:r>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𝒙</m:t>
                                    </m:r>
                                  </m:e>
                                  <m:sub>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𝑘</m:t>
                                    </m:r>
                                  </m:sub>
                                </m:sSub>
                              </m:e>
                            </m:d>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𝑚𝑖𝑛</m:t>
                                </m:r>
                              </m:e>
                              <m:sub>
                                <m:d>
                                  <m:d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𝒙</m:t>
                                        </m:r>
                                      </m:e>
                                      <m:sub>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𝑚</m:t>
                                        </m:r>
                                      </m:sub>
                                    </m:sSub>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𝑦</m:t>
                                        </m:r>
                                      </m:e>
                                      <m:sub>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𝑚</m:t>
                                        </m:r>
                                      </m:sub>
                                    </m:sSub>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e>
                                </m:d>
                              </m:sub>
                            </m:sSub>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𝑑</m:t>
                            </m:r>
                            <m:d>
                              <m:d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𝒘</m:t>
                                </m:r>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𝑏</m:t>
                                </m:r>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𝒙</m:t>
                                    </m:r>
                                  </m:e>
                                  <m:sub>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𝑚</m:t>
                                    </m:r>
                                  </m:sub>
                                </m:sSub>
                              </m:e>
                            </m:d>
                          </m:e>
                        </m:mr>
                        <m:mr>
                          <m:e>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𝑚𝑖𝑛</m:t>
                                </m:r>
                              </m:e>
                              <m:sub>
                                <m:d>
                                  <m:d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𝒙</m:t>
                                        </m:r>
                                      </m:e>
                                      <m:sub>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𝒌</m:t>
                                        </m:r>
                                      </m:sub>
                                    </m:sSub>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𝑦</m:t>
                                        </m:r>
                                      </m:e>
                                      <m:sub>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𝑘</m:t>
                                        </m:r>
                                      </m:sub>
                                    </m:sSub>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e>
                                </m:d>
                              </m:sub>
                            </m:sSub>
                            <m:f>
                              <m:f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fPr>
                              <m:num>
                                <m:d>
                                  <m:dPr>
                                    <m:begChr m:val="|"/>
                                    <m:endChr m:val="|"/>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sSup>
                                      <m:sSup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𝒘</m:t>
                                        </m:r>
                                      </m:e>
                                      <m:sup>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𝑇</m:t>
                                        </m:r>
                                      </m:sup>
                                    </m:sSup>
                                    <m:sSub>
                                      <m:sSub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𝒙</m:t>
                                        </m:r>
                                      </m:e>
                                      <m:sub>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𝑘</m:t>
                                        </m:r>
                                      </m:sub>
                                    </m:sSub>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𝑏</m:t>
                                    </m:r>
                                  </m:e>
                                </m:d>
                              </m:num>
                              <m:den>
                                <m:sSub>
                                  <m:sSub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d>
                                      <m:dPr>
                                        <m:begChr m:val="|"/>
                                        <m:endChr m:val="|"/>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d>
                                          <m:dPr>
                                            <m:begChr m:val="|"/>
                                            <m:endChr m:val="|"/>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𝒘</m:t>
                                            </m:r>
                                          </m:e>
                                        </m:d>
                                      </m:e>
                                    </m:d>
                                  </m:e>
                                  <m:sub>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2</m:t>
                                    </m:r>
                                  </m:sub>
                                </m:sSub>
                              </m:den>
                            </m:f>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𝑚𝑖𝑛</m:t>
                                </m:r>
                              </m:e>
                              <m:sub>
                                <m:d>
                                  <m:d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𝒙</m:t>
                                        </m:r>
                                      </m:e>
                                      <m:sub>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𝑚</m:t>
                                        </m:r>
                                      </m:sub>
                                    </m:sSub>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𝑦</m:t>
                                        </m:r>
                                      </m:e>
                                      <m:sub>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𝑚</m:t>
                                        </m:r>
                                      </m:sub>
                                    </m:sSub>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e>
                                </m:d>
                              </m:sub>
                            </m:sSub>
                            <m:f>
                              <m:f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fPr>
                              <m:num>
                                <m:d>
                                  <m:dPr>
                                    <m:begChr m:val="|"/>
                                    <m:endChr m:val="|"/>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sSup>
                                      <m:sSup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𝒘</m:t>
                                        </m:r>
                                      </m:e>
                                      <m:sup>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𝑇</m:t>
                                        </m:r>
                                      </m:sup>
                                    </m:sSup>
                                    <m:sSub>
                                      <m:sSub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𝒙</m:t>
                                        </m:r>
                                      </m:e>
                                      <m:sub>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𝑚</m:t>
                                        </m:r>
                                      </m:sub>
                                    </m:sSub>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𝑏</m:t>
                                    </m:r>
                                  </m:e>
                                </m:d>
                              </m:num>
                              <m:den>
                                <m:sSub>
                                  <m:sSub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d>
                                      <m:dPr>
                                        <m:begChr m:val="|"/>
                                        <m:endChr m:val="|"/>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d>
                                          <m:dPr>
                                            <m:begChr m:val="|"/>
                                            <m:endChr m:val="|"/>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𝒘</m:t>
                                            </m:r>
                                          </m:e>
                                        </m:d>
                                      </m:e>
                                    </m:d>
                                  </m:e>
                                  <m:sub>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2</m:t>
                                    </m:r>
                                  </m:sub>
                                </m:sSub>
                              </m:den>
                            </m:f>
                          </m:e>
                        </m:mr>
                        <m:mr>
                          <m:e>
                            <m:eqArr>
                              <m:eqArrPr>
                                <m:ctrlP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ctrlPr>
                              </m:eqArrPr>
                              <m:e>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f>
                                  <m:f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fPr>
                                  <m:num>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num>
                                  <m:den>
                                    <m:sSub>
                                      <m:sSub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d>
                                          <m:dPr>
                                            <m:begChr m:val="|"/>
                                            <m:endChr m:val="|"/>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d>
                                              <m:dPr>
                                                <m:begChr m:val="|"/>
                                                <m:endChr m:val="|"/>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𝒘</m:t>
                                                </m:r>
                                              </m:e>
                                            </m:d>
                                          </m:e>
                                        </m:d>
                                      </m:e>
                                      <m:sub>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2</m:t>
                                        </m:r>
                                      </m:sub>
                                    </m:sSub>
                                  </m:den>
                                </m:f>
                                <m:d>
                                  <m:d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𝑚𝑖𝑛</m:t>
                                        </m:r>
                                      </m:e>
                                      <m:sub>
                                        <m:d>
                                          <m:d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𝒙</m:t>
                                                </m:r>
                                              </m:e>
                                              <m:sub>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𝑘</m:t>
                                                </m:r>
                                              </m:sub>
                                            </m:sSub>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𝑦</m:t>
                                                </m:r>
                                              </m:e>
                                              <m:sub>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𝑘</m:t>
                                                </m:r>
                                              </m:sub>
                                            </m:sSub>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e>
                                        </m:d>
                                      </m:sub>
                                    </m:sSub>
                                    <m:d>
                                      <m:dPr>
                                        <m:begChr m:val="|"/>
                                        <m:endChr m:val="|"/>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sSup>
                                          <m:sSup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𝒘</m:t>
                                            </m:r>
                                          </m:e>
                                          <m:sup>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𝑇</m:t>
                                            </m:r>
                                          </m:sup>
                                        </m:sSup>
                                        <m:sSub>
                                          <m:sSub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𝒙</m:t>
                                            </m:r>
                                          </m:e>
                                          <m:sub>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𝑘</m:t>
                                            </m:r>
                                          </m:sub>
                                        </m:sSub>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𝑏</m:t>
                                        </m:r>
                                      </m:e>
                                    </m:d>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𝑚𝑖𝑛</m:t>
                                        </m:r>
                                      </m:e>
                                      <m:sub>
                                        <m:d>
                                          <m:d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𝒙</m:t>
                                                </m:r>
                                              </m:e>
                                              <m:sub>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𝑚</m:t>
                                                </m:r>
                                              </m:sub>
                                            </m:sSub>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𝑦</m:t>
                                                </m:r>
                                              </m:e>
                                              <m:sub>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𝑚</m:t>
                                                </m:r>
                                              </m:sub>
                                            </m:sSub>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e>
                                        </m:d>
                                      </m:sub>
                                    </m:sSub>
                                    <m:d>
                                      <m:dPr>
                                        <m:begChr m:val="|"/>
                                        <m:endChr m:val="|"/>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sSup>
                                          <m:sSup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𝒘</m:t>
                                            </m:r>
                                          </m:e>
                                          <m:sup>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𝑇</m:t>
                                            </m:r>
                                          </m:sup>
                                        </m:sSup>
                                        <m:sSub>
                                          <m:sSub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𝒙</m:t>
                                            </m:r>
                                          </m:e>
                                          <m:sub>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𝑚</m:t>
                                            </m:r>
                                          </m:sub>
                                        </m:sSub>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𝑏</m:t>
                                        </m:r>
                                      </m:e>
                                    </m:d>
                                  </m:e>
                                </m:d>
                              </m:e>
                              <m:e>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f>
                                  <m:f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fPr>
                                  <m:num>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2</m:t>
                                    </m:r>
                                  </m:num>
                                  <m:den>
                                    <m:sSub>
                                      <m:sSub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d>
                                          <m:dPr>
                                            <m:begChr m:val="|"/>
                                            <m:endChr m:val="|"/>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d>
                                              <m:dPr>
                                                <m:begChr m:val="|"/>
                                                <m:endChr m:val="|"/>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𝒘</m:t>
                                                </m:r>
                                              </m:e>
                                            </m:d>
                                          </m:e>
                                        </m:d>
                                      </m:e>
                                      <m:sub>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2</m:t>
                                        </m:r>
                                      </m:sub>
                                    </m:sSub>
                                  </m:den>
                                </m:f>
                              </m:e>
                            </m:eqArr>
                          </m:e>
                        </m:mr>
                      </m:m>
                    </m:oMath>
                  </m:oMathPara>
                </a14:m>
                <a:endParaRPr lang="zh-CN" altLang="en-US" sz="3200" dirty="0"/>
              </a:p>
            </p:txBody>
          </p:sp>
        </mc:Choice>
        <mc:Fallback>
          <p:sp>
            <p:nvSpPr>
              <p:cNvPr id="4" name="矩形 3"/>
              <p:cNvSpPr>
                <a:spLocks noRot="1" noChangeAspect="1" noMove="1" noResize="1" noEditPoints="1" noAdjustHandles="1" noChangeArrowheads="1" noChangeShapeType="1" noTextEdit="1"/>
              </p:cNvSpPr>
              <p:nvPr/>
            </p:nvSpPr>
            <p:spPr>
              <a:xfrm>
                <a:off x="442258" y="1600384"/>
                <a:ext cx="11355294" cy="4350422"/>
              </a:xfrm>
              <a:prstGeom prst="rect">
                <a:avLst/>
              </a:prstGeom>
              <a:blipFill rotWithShape="1">
                <a:blip r:embed="rId2"/>
                <a:stretch>
                  <a:fillRect l="-3" t="-4" r="5" b="5"/>
                </a:stretch>
              </a:blipFill>
            </p:spPr>
            <p:txBody>
              <a:bodyPr/>
              <a:lstStyle/>
              <a:p>
                <a:r>
                  <a:rPr lang="zh-CN" altLang="en-US">
                    <a:noFill/>
                  </a:rPr>
                  <a:t> </a:t>
                </a:r>
              </a:p>
            </p:txBody>
          </p:sp>
        </mc:Fallback>
      </mc:AlternateContent>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支持向量机：线性可分支持向量机 </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dirty="0"/>
                  <a:t>两类样本中离分类超平面最近的数据间的距离</a:t>
                </a:r>
                <a14:m>
                  <m:oMath xmlns:m="http://schemas.openxmlformats.org/officeDocument/2006/math">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𝑑</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𝒘</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𝑏</m:t>
                        </m:r>
                      </m:e>
                    </m:d>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f>
                      <m:f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fPr>
                      <m:num>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2</m:t>
                        </m:r>
                      </m:num>
                      <m:den>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d>
                              <m:dPr>
                                <m:begChr m:val="|"/>
                                <m:endChr m:val="|"/>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d>
                                  <m:dPr>
                                    <m:begChr m:val="|"/>
                                    <m:endChr m:val="|"/>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𝒘</m:t>
                                    </m:r>
                                  </m:e>
                                </m:d>
                              </m:e>
                            </m:d>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2</m:t>
                            </m:r>
                          </m:sub>
                        </m:sSub>
                      </m:den>
                    </m:f>
                  </m:oMath>
                </a14:m>
                <a:endParaRPr lang="en-US" altLang="zh-CN" dirty="0"/>
              </a:p>
              <a:p>
                <a:r>
                  <a:rPr lang="zh-CN" altLang="en-US" dirty="0"/>
                  <a:t>支持向量机的基本形式就是最大化分类间隔，即在满足约束的条件下找到参数</a:t>
                </a:r>
                <a14:m>
                  <m:oMath xmlns:m="http://schemas.openxmlformats.org/officeDocument/2006/math">
                    <m:r>
                      <a:rPr lang="en-US" altLang="zh-CN" b="1" i="1" dirty="0" smtClean="0">
                        <a:latin typeface="Cambria Math" panose="02040503050406030204" pitchFamily="18" charset="0"/>
                      </a:rPr>
                      <m:t>𝒘</m:t>
                    </m:r>
                  </m:oMath>
                </a14:m>
                <a:r>
                  <a:rPr lang="zh-CN" altLang="en-US" dirty="0"/>
                  <a:t>和</a:t>
                </a:r>
                <a14:m>
                  <m:oMath xmlns:m="http://schemas.openxmlformats.org/officeDocument/2006/math">
                    <m:r>
                      <a:rPr lang="en-US" altLang="zh-CN" i="1" dirty="0" smtClean="0">
                        <a:latin typeface="Cambria Math" panose="02040503050406030204" pitchFamily="18" charset="0"/>
                      </a:rPr>
                      <m:t>𝑏</m:t>
                    </m:r>
                  </m:oMath>
                </a14:m>
                <a:r>
                  <a:rPr lang="zh-CN" altLang="en-US" dirty="0"/>
                  <a:t>使得间隔</a:t>
                </a:r>
                <a14:m>
                  <m:oMath xmlns:m="http://schemas.openxmlformats.org/officeDocument/2006/math">
                    <m:r>
                      <a:rPr lang="zh-CN" altLang="en-US" i="1" dirty="0" smtClean="0">
                        <a:latin typeface="Cambria Math" panose="02040503050406030204" pitchFamily="18" charset="0"/>
                      </a:rPr>
                      <m:t>𝛾</m:t>
                    </m:r>
                  </m:oMath>
                </a14:m>
                <a:r>
                  <a:rPr lang="zh-CN" altLang="en-US" dirty="0"/>
                  <a:t>最大，等价于： </a:t>
                </a:r>
                <a:endParaRPr lang="zh-CN" altLang="en-US"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2226520" y="3374596"/>
                <a:ext cx="8133406" cy="2079737"/>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func>
                        <m:funcPr>
                          <m:ctrlPr>
                            <a:rPr lang="zh-CN" altLang="zh-CN" sz="3200" i="1" smtClean="0">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funcPr>
                        <m:fName>
                          <m:limLow>
                            <m:limLow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limLowPr>
                            <m:e>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𝑚𝑖𝑛</m:t>
                              </m:r>
                            </m:e>
                            <m:lim>
                              <m:r>
                                <a:rPr lang="en-US" altLang="zh-CN" sz="32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𝒘</m:t>
                              </m:r>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𝑏</m:t>
                              </m:r>
                            </m:lim>
                          </m:limLow>
                        </m:fName>
                        <m:e>
                          <m:f>
                            <m:f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fPr>
                            <m:num>
                              <m:sSup>
                                <m:sSup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32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𝒘</m:t>
                                  </m:r>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e>
                                <m:sup>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2</m:t>
                                  </m:r>
                                </m:sup>
                              </m:sSup>
                            </m:num>
                            <m:den>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2</m:t>
                              </m:r>
                            </m:den>
                          </m:f>
                        </m:e>
                      </m:func>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func>
                        <m:func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funcPr>
                        <m:fName>
                          <m:limLow>
                            <m:limLow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limLowPr>
                            <m:e>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𝑚𝑖𝑛</m:t>
                              </m:r>
                            </m:e>
                            <m:lim>
                              <m:r>
                                <a:rPr lang="en-US" altLang="zh-CN" sz="32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𝒘</m:t>
                              </m:r>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𝑏</m:t>
                              </m:r>
                            </m:lim>
                          </m:limLow>
                        </m:fName>
                        <m:e>
                          <m:f>
                            <m:f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fPr>
                            <m:num>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1</m:t>
                              </m:r>
                            </m:num>
                            <m:den>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2</m:t>
                              </m:r>
                            </m:den>
                          </m:f>
                          <m:sSup>
                            <m:sSup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32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𝒘</m:t>
                              </m:r>
                            </m:e>
                            <m:sup>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𝑇</m:t>
                              </m:r>
                            </m:sup>
                          </m:sSup>
                          <m:r>
                            <a:rPr lang="en-US" altLang="zh-CN" sz="32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𝒘</m:t>
                          </m:r>
                        </m:e>
                      </m:func>
                    </m:oMath>
                  </m:oMathPara>
                </a14:m>
                <a:endParaRPr lang="en-US" altLang="zh-CN" sz="3200" dirty="0"/>
              </a:p>
              <a:p>
                <a:pPr algn="ctr"/>
                <a14:m>
                  <m:oMath xmlns:m="http://schemas.openxmlformats.org/officeDocument/2006/math">
                    <m:func>
                      <m:funcPr>
                        <m:ctrlPr>
                          <a:rPr lang="en-US" altLang="zh-CN" sz="3200" i="1" dirty="0" smtClean="0">
                            <a:latin typeface="Cambria Math" panose="02040503050406030204" pitchFamily="18" charset="0"/>
                          </a:rPr>
                        </m:ctrlPr>
                      </m:funcPr>
                      <m:fName>
                        <m:r>
                          <m:rPr>
                            <m:sty m:val="p"/>
                          </m:rPr>
                          <a:rPr lang="en-US" altLang="zh-CN" sz="3200" i="0" dirty="0" smtClean="0">
                            <a:latin typeface="Cambria Math" panose="02040503050406030204" pitchFamily="18" charset="0"/>
                          </a:rPr>
                          <m:t>s</m:t>
                        </m:r>
                        <m:r>
                          <a:rPr lang="en-US" altLang="zh-CN" sz="3200" b="0" i="0" dirty="0" smtClean="0">
                            <a:latin typeface="Cambria Math" panose="02040503050406030204" pitchFamily="18" charset="0"/>
                          </a:rPr>
                          <m:t>.</m:t>
                        </m:r>
                        <m:r>
                          <m:rPr>
                            <m:sty m:val="p"/>
                          </m:rPr>
                          <a:rPr lang="en-US" altLang="zh-CN" sz="3200" b="0" i="0" dirty="0" smtClean="0">
                            <a:latin typeface="Cambria Math" panose="02040503050406030204" pitchFamily="18" charset="0"/>
                          </a:rPr>
                          <m:t>t</m:t>
                        </m:r>
                        <m:r>
                          <a:rPr lang="en-US" altLang="zh-CN" sz="3200" b="0" i="0" dirty="0" smtClean="0">
                            <a:latin typeface="Cambria Math" panose="02040503050406030204" pitchFamily="18" charset="0"/>
                          </a:rPr>
                          <m:t>.</m:t>
                        </m:r>
                      </m:fName>
                      <m:e>
                        <m:sSub>
                          <m:sSubPr>
                            <m:ctrlPr>
                              <a:rPr lang="en-US" altLang="zh-CN" sz="3200" b="0" i="1" dirty="0" smtClean="0">
                                <a:latin typeface="Cambria Math" panose="02040503050406030204" pitchFamily="18" charset="0"/>
                              </a:rPr>
                            </m:ctrlPr>
                          </m:sSubPr>
                          <m:e>
                            <m:r>
                              <a:rPr lang="en-US" altLang="zh-CN" sz="3200" b="0" i="1" dirty="0" smtClean="0">
                                <a:latin typeface="Cambria Math" panose="02040503050406030204" pitchFamily="18" charset="0"/>
                              </a:rPr>
                              <m:t>𝑦</m:t>
                            </m:r>
                          </m:e>
                          <m:sub>
                            <m:r>
                              <a:rPr lang="en-US" altLang="zh-CN" sz="3200" b="0" i="1" dirty="0" smtClean="0">
                                <a:latin typeface="Cambria Math" panose="02040503050406030204" pitchFamily="18" charset="0"/>
                              </a:rPr>
                              <m:t>𝑖</m:t>
                            </m:r>
                          </m:sub>
                        </m:sSub>
                        <m:d>
                          <m:dPr>
                            <m:ctrlPr>
                              <a:rPr lang="en-US" altLang="zh-CN" sz="3200" b="0" i="1" dirty="0" smtClean="0">
                                <a:latin typeface="Cambria Math" panose="02040503050406030204" pitchFamily="18" charset="0"/>
                              </a:rPr>
                            </m:ctrlPr>
                          </m:dPr>
                          <m:e>
                            <m:sSup>
                              <m:sSup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32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𝒘</m:t>
                                </m:r>
                              </m:e>
                              <m:sup>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𝑇</m:t>
                                </m:r>
                              </m:sup>
                            </m:sSup>
                            <m:r>
                              <a:rPr lang="en-US" altLang="zh-CN" sz="3200" b="1" i="1" smtClean="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𝒙</m:t>
                            </m:r>
                            <m:r>
                              <a:rPr lang="en-US" altLang="zh-CN" sz="3200" b="1"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m:rPr>
                                <m:sty m:val="p"/>
                              </m:rPr>
                              <a:rPr lang="en-US" altLang="zh-CN" sz="3200" b="1" i="1" smtClean="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b</m:t>
                            </m:r>
                          </m:e>
                        </m:d>
                        <m:r>
                          <a:rPr lang="en-US" altLang="zh-CN" sz="3200" b="0" i="1" dirty="0" smtClean="0">
                            <a:latin typeface="Cambria Math" panose="02040503050406030204" pitchFamily="18" charset="0"/>
                          </a:rPr>
                          <m:t>≥</m:t>
                        </m:r>
                        <m:r>
                          <a:rPr lang="en-US" altLang="zh-CN" sz="3200" b="0" i="1" dirty="0" smtClean="0">
                            <a:latin typeface="Cambria Math" panose="02040503050406030204" pitchFamily="18" charset="0"/>
                          </a:rPr>
                          <m:t>1</m:t>
                        </m:r>
                        <m:r>
                          <a:rPr lang="en-US" altLang="zh-CN" sz="3200" b="0" i="1" dirty="0" smtClean="0">
                            <a:latin typeface="Cambria Math" panose="02040503050406030204" pitchFamily="18" charset="0"/>
                          </a:rPr>
                          <m:t>,</m:t>
                        </m:r>
                        <m:r>
                          <a:rPr lang="en-US" altLang="zh-CN" sz="3200" b="0" i="1" dirty="0" smtClean="0">
                            <a:latin typeface="Cambria Math" panose="02040503050406030204" pitchFamily="18" charset="0"/>
                          </a:rPr>
                          <m:t>𝑖</m:t>
                        </m:r>
                        <m:r>
                          <a:rPr lang="en-US" altLang="zh-CN" sz="3200" b="0" i="1" dirty="0" smtClean="0">
                            <a:latin typeface="Cambria Math" panose="02040503050406030204" pitchFamily="18" charset="0"/>
                          </a:rPr>
                          <m:t>=</m:t>
                        </m:r>
                        <m:r>
                          <a:rPr lang="en-US" altLang="zh-CN" sz="3200" b="0" i="1" dirty="0" smtClean="0">
                            <a:latin typeface="Cambria Math" panose="02040503050406030204" pitchFamily="18" charset="0"/>
                          </a:rPr>
                          <m:t>1</m:t>
                        </m:r>
                        <m:r>
                          <a:rPr lang="en-US" altLang="zh-CN" sz="3200" b="0" i="1" dirty="0" smtClean="0">
                            <a:latin typeface="Cambria Math" panose="02040503050406030204" pitchFamily="18" charset="0"/>
                          </a:rPr>
                          <m:t>,</m:t>
                        </m:r>
                        <m:r>
                          <a:rPr lang="en-US" altLang="zh-CN" sz="3200" b="0" i="1" dirty="0" smtClean="0">
                            <a:latin typeface="Cambria Math" panose="02040503050406030204" pitchFamily="18" charset="0"/>
                          </a:rPr>
                          <m:t>2</m:t>
                        </m:r>
                        <m:r>
                          <a:rPr lang="en-US" altLang="zh-CN" sz="3200" b="0" i="1" dirty="0" smtClean="0">
                            <a:latin typeface="Cambria Math" panose="02040503050406030204" pitchFamily="18" charset="0"/>
                          </a:rPr>
                          <m:t>,…,</m:t>
                        </m:r>
                        <m:r>
                          <a:rPr lang="en-US" altLang="zh-CN" sz="3200" b="0" i="1" dirty="0" smtClean="0">
                            <a:latin typeface="Cambria Math" panose="02040503050406030204" pitchFamily="18" charset="0"/>
                          </a:rPr>
                          <m:t>𝑛</m:t>
                        </m:r>
                      </m:e>
                    </m:func>
                  </m:oMath>
                </a14:m>
                <a:r>
                  <a:rPr lang="en-US" altLang="zh-CN" sz="3200" dirty="0"/>
                  <a:t> </a:t>
                </a:r>
                <a:endParaRPr lang="en-US" altLang="zh-CN" sz="3200" dirty="0"/>
              </a:p>
              <a:p>
                <a:pPr algn="ctr"/>
                <a:endParaRPr lang="zh-CN" altLang="en-US" sz="3200" dirty="0"/>
              </a:p>
            </p:txBody>
          </p:sp>
        </mc:Choice>
        <mc:Fallback>
          <p:sp>
            <p:nvSpPr>
              <p:cNvPr id="5" name="矩形 4"/>
              <p:cNvSpPr>
                <a:spLocks noRot="1" noChangeAspect="1" noMove="1" noResize="1" noEditPoints="1" noAdjustHandles="1" noChangeArrowheads="1" noChangeShapeType="1" noTextEdit="1"/>
              </p:cNvSpPr>
              <p:nvPr/>
            </p:nvSpPr>
            <p:spPr>
              <a:xfrm>
                <a:off x="2226520" y="3374596"/>
                <a:ext cx="8133406" cy="2079737"/>
              </a:xfrm>
              <a:prstGeom prst="rect">
                <a:avLst/>
              </a:prstGeom>
              <a:blipFill rotWithShape="1">
                <a:blip r:embed="rId2"/>
                <a:stretch>
                  <a:fillRect l="-3" t="-10" r="7" b="15"/>
                </a:stretch>
              </a:blipFill>
            </p:spPr>
            <p:txBody>
              <a:bodyPr/>
              <a:lstStyle/>
              <a:p>
                <a:r>
                  <a:rPr lang="zh-CN" altLang="en-US">
                    <a:noFill/>
                  </a:rPr>
                  <a:t> </a:t>
                </a:r>
              </a:p>
            </p:txBody>
          </p:sp>
        </mc:Fallback>
      </mc:AlternateContent>
      <p:sp>
        <p:nvSpPr>
          <p:cNvPr id="7" name="对话气泡: 椭圆形 6"/>
          <p:cNvSpPr/>
          <p:nvPr/>
        </p:nvSpPr>
        <p:spPr>
          <a:xfrm>
            <a:off x="8888863" y="2834943"/>
            <a:ext cx="2942125" cy="1509497"/>
          </a:xfrm>
          <a:prstGeom prst="wedgeEllipseCallout">
            <a:avLst>
              <a:gd name="adj1" fmla="val -54661"/>
              <a:gd name="adj2" fmla="val 6167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4000" b="1" dirty="0">
                <a:latin typeface="等线" panose="02010600030101010101" pitchFamily="2" charset="-122"/>
                <a:ea typeface="等线" panose="02010600030101010101" pitchFamily="2" charset="-122"/>
              </a:rPr>
              <a:t>凸二次规划</a:t>
            </a:r>
            <a:endParaRPr lang="zh-CN" altLang="en-US" sz="4000" b="1" dirty="0">
              <a:latin typeface="等线" panose="02010600030101010101" pitchFamily="2" charset="-122"/>
              <a:ea typeface="等线" panose="02010600030101010101" pitchFamily="2"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支持向量机：松弛变量，软间隔与</a:t>
            </a:r>
            <a:r>
              <a:rPr lang="en-US" altLang="zh-CN" dirty="0"/>
              <a:t>hinge</a:t>
            </a:r>
            <a:r>
              <a:rPr lang="zh-CN" altLang="en-US" dirty="0"/>
              <a:t>损失函数</a:t>
            </a:r>
            <a:endParaRPr lang="zh-CN" altLang="en-US" dirty="0"/>
          </a:p>
        </p:txBody>
      </p:sp>
      <p:sp>
        <p:nvSpPr>
          <p:cNvPr id="3" name="内容占位符 2"/>
          <p:cNvSpPr>
            <a:spLocks noGrp="1"/>
          </p:cNvSpPr>
          <p:nvPr>
            <p:ph idx="1"/>
          </p:nvPr>
        </p:nvSpPr>
        <p:spPr/>
        <p:txBody>
          <a:bodyPr/>
          <a:lstStyle/>
          <a:p>
            <a:r>
              <a:rPr lang="zh-CN" altLang="en-US" dirty="0"/>
              <a:t>“硬间隔”</a:t>
            </a:r>
            <a:r>
              <a:rPr lang="en-US" altLang="zh-CN" dirty="0"/>
              <a:t>(hard margin)</a:t>
            </a:r>
            <a:endParaRPr lang="en-US" altLang="zh-CN" dirty="0"/>
          </a:p>
          <a:p>
            <a:pPr lvl="1"/>
            <a:r>
              <a:rPr lang="zh-CN" altLang="en-US" dirty="0"/>
              <a:t>假设所有训练样本数据是线性可分，即存在一个线性超平面能将不同类别样本完全隔开</a:t>
            </a:r>
            <a:endParaRPr lang="en-US" altLang="zh-CN" dirty="0"/>
          </a:p>
          <a:p>
            <a:r>
              <a:rPr lang="zh-CN" altLang="en-US" dirty="0"/>
              <a:t>与硬间隔相对的是“软间隔”</a:t>
            </a:r>
            <a:r>
              <a:rPr lang="en-US" altLang="zh-CN" dirty="0"/>
              <a:t>(soft margin)</a:t>
            </a:r>
            <a:endParaRPr lang="en-US" altLang="zh-CN" dirty="0"/>
          </a:p>
          <a:p>
            <a:pPr lvl="1"/>
            <a:r>
              <a:rPr lang="zh-CN" altLang="en-US" dirty="0"/>
              <a:t>软间隔指允许部分错分给定的训练样本。</a:t>
            </a:r>
            <a:endParaRPr lang="zh-CN" altLang="en-US" dirty="0"/>
          </a:p>
          <a:p>
            <a:endParaRPr lang="zh-CN" alt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支持向量机：松弛变量，软间隔与</a:t>
            </a:r>
            <a:r>
              <a:rPr lang="en-US" altLang="zh-CN" dirty="0"/>
              <a:t>hinge</a:t>
            </a:r>
            <a:r>
              <a:rPr lang="zh-CN" altLang="en-US" dirty="0"/>
              <a:t>损失函数</a:t>
            </a:r>
            <a:endParaRPr lang="zh-CN" altLang="en-US" dirty="0"/>
          </a:p>
        </p:txBody>
      </p:sp>
      <p:sp>
        <p:nvSpPr>
          <p:cNvPr id="3" name="内容占位符 2"/>
          <p:cNvSpPr>
            <a:spLocks noGrp="1"/>
          </p:cNvSpPr>
          <p:nvPr>
            <p:ph idx="1"/>
          </p:nvPr>
        </p:nvSpPr>
        <p:spPr/>
        <p:txBody>
          <a:bodyPr/>
          <a:lstStyle/>
          <a:p>
            <a:r>
              <a:rPr lang="zh-CN" altLang="en-US" dirty="0"/>
              <a:t>“硬间隔”</a:t>
            </a:r>
            <a:r>
              <a:rPr lang="en-US" altLang="zh-CN" dirty="0"/>
              <a:t>(hard margin) </a:t>
            </a:r>
            <a:r>
              <a:rPr lang="zh-CN" altLang="en-US" dirty="0"/>
              <a:t>与 “软间隔”</a:t>
            </a:r>
            <a:r>
              <a:rPr lang="en-US" altLang="zh-CN" dirty="0"/>
              <a:t>(soft margin)</a:t>
            </a:r>
            <a:endParaRPr lang="en-US" altLang="zh-CN" dirty="0"/>
          </a:p>
          <a:p>
            <a:endParaRPr lang="zh-CN" altLang="en-US" dirty="0"/>
          </a:p>
        </p:txBody>
      </p:sp>
      <p:pic>
        <p:nvPicPr>
          <p:cNvPr id="4" name="图片 3"/>
          <p:cNvPicPr>
            <a:picLocks noChangeAspect="1"/>
          </p:cNvPicPr>
          <p:nvPr/>
        </p:nvPicPr>
        <p:blipFill>
          <a:blip r:embed="rId1"/>
          <a:stretch>
            <a:fillRect/>
          </a:stretch>
        </p:blipFill>
        <p:spPr>
          <a:xfrm>
            <a:off x="223935" y="1688212"/>
            <a:ext cx="6531428" cy="4547709"/>
          </a:xfrm>
          <a:prstGeom prst="rect">
            <a:avLst/>
          </a:prstGeom>
        </p:spPr>
      </p:pic>
      <p:pic>
        <p:nvPicPr>
          <p:cNvPr id="5" name="图片 4"/>
          <p:cNvPicPr>
            <a:picLocks noChangeAspect="1"/>
          </p:cNvPicPr>
          <p:nvPr/>
        </p:nvPicPr>
        <p:blipFill rotWithShape="1">
          <a:blip r:embed="rId2"/>
          <a:srcRect l="22188" r="22737" b="20460"/>
          <a:stretch>
            <a:fillRect/>
          </a:stretch>
        </p:blipFill>
        <p:spPr>
          <a:xfrm>
            <a:off x="6490569" y="1285354"/>
            <a:ext cx="5522992" cy="2143646"/>
          </a:xfrm>
          <a:prstGeom prst="rect">
            <a:avLst/>
          </a:prstGeom>
        </p:spPr>
      </p:pic>
      <p:sp>
        <p:nvSpPr>
          <p:cNvPr id="6" name="圆角矩形 10"/>
          <p:cNvSpPr/>
          <p:nvPr/>
        </p:nvSpPr>
        <p:spPr bwMode="auto">
          <a:xfrm>
            <a:off x="7963160" y="3879994"/>
            <a:ext cx="2873830" cy="823360"/>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algn="ctr" fontAlgn="base">
              <a:spcBef>
                <a:spcPct val="0"/>
              </a:spcBef>
              <a:spcAft>
                <a:spcPct val="0"/>
              </a:spcAft>
              <a:defRPr/>
            </a:pPr>
            <a:r>
              <a:rPr lang="zh-CN" altLang="en-US" sz="2400" b="1" kern="0" dirty="0">
                <a:solidFill>
                  <a:srgbClr val="0070C0"/>
                </a:solidFill>
                <a:latin typeface="等线" panose="02010600030101010101" pitchFamily="2" charset="-122"/>
                <a:ea typeface="等线" panose="02010600030101010101" pitchFamily="2" charset="-122"/>
                <a:cs typeface="Times New Roman" panose="02020603050405020304" pitchFamily="16" charset="0"/>
              </a:rPr>
              <a:t>难以直接求解</a:t>
            </a:r>
            <a:endParaRPr lang="en-US" altLang="zh-CN" sz="1600" b="1" kern="0" dirty="0">
              <a:solidFill>
                <a:srgbClr val="0070C0"/>
              </a:solidFill>
              <a:latin typeface="等线" panose="02010600030101010101" pitchFamily="2" charset="-122"/>
              <a:ea typeface="等线" panose="02010600030101010101" pitchFamily="2" charset="-122"/>
              <a:cs typeface="Times New Roman" panose="02020603050405020304" pitchFamily="16"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支持向量机：松弛变量，软间隔与</a:t>
            </a:r>
            <a:r>
              <a:rPr lang="en-US" altLang="zh-CN" dirty="0"/>
              <a:t>hinge</a:t>
            </a:r>
            <a:r>
              <a:rPr lang="zh-CN" altLang="en-US" dirty="0"/>
              <a:t>损失函数</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en-US" altLang="zh-CN" dirty="0">
                    <a:solidFill>
                      <a:srgbClr val="000000"/>
                    </a:solidFill>
                    <a:latin typeface="等线" panose="02010600030101010101" pitchFamily="2" charset="-122"/>
                    <a:ea typeface="等线" panose="02010600030101010101" pitchFamily="2" charset="-122"/>
                    <a:cs typeface="Times New Roman" panose="02020603050405020304" pitchFamily="16" charset="0"/>
                  </a:rPr>
                  <a:t>hinge</a:t>
                </a:r>
                <a:r>
                  <a:rPr lang="zh-CN" altLang="zh-CN" dirty="0">
                    <a:solidFill>
                      <a:srgbClr val="000000"/>
                    </a:solidFill>
                    <a:latin typeface="等线" panose="02010600030101010101" pitchFamily="2" charset="-122"/>
                    <a:ea typeface="等线" panose="02010600030101010101" pitchFamily="2" charset="-122"/>
                    <a:cs typeface="Times New Roman" panose="02020603050405020304" pitchFamily="16" charset="0"/>
                  </a:rPr>
                  <a:t>损失函数：</a:t>
                </a:r>
                <a:endParaRPr lang="en-US" altLang="zh-CN" dirty="0">
                  <a:solidFill>
                    <a:srgbClr val="000000"/>
                  </a:solidFill>
                  <a:latin typeface="等线" panose="02010600030101010101" pitchFamily="2" charset="-122"/>
                  <a:ea typeface="等线" panose="02010600030101010101" pitchFamily="2" charset="-122"/>
                  <a:cs typeface="Times New Roman" panose="02020603050405020304" pitchFamily="16" charset="0"/>
                </a:endParaRPr>
              </a:p>
              <a:p>
                <a:pPr marL="0" indent="0">
                  <a:buNone/>
                </a:pPr>
                <a14:m>
                  <m:oMathPara xmlns:m="http://schemas.openxmlformats.org/officeDocument/2006/math">
                    <m:oMathParaPr>
                      <m:jc m:val="centerGroup"/>
                    </m:oMathParaPr>
                    <m:oMath xmlns:m="http://schemas.openxmlformats.org/officeDocument/2006/math">
                      <m:func>
                        <m:func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funcPr>
                        <m:fName>
                          <m:limLow>
                            <m:limLow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limLowPr>
                            <m:e>
                              <m:r>
                                <m:rPr>
                                  <m:sty m:val="p"/>
                                </m:rPr>
                                <a:rPr lang="en-US" altLang="zh-CN">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min</m:t>
                              </m:r>
                            </m:e>
                            <m:lim>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𝒘</m:t>
                              </m:r>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t>
                              </m:r>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𝑏</m:t>
                              </m:r>
                            </m:lim>
                          </m:limLow>
                        </m:fName>
                        <m:e>
                          <m:f>
                            <m:f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fPr>
                            <m:num>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1</m:t>
                              </m:r>
                            </m:num>
                            <m:den>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2</m:t>
                              </m:r>
                            </m:den>
                          </m:f>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𝒘</m:t>
                              </m:r>
                            </m:e>
                            <m:sup>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𝑇</m:t>
                              </m:r>
                            </m:sup>
                          </m:sSup>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𝒘</m:t>
                          </m:r>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t>
                          </m:r>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𝑐</m:t>
                          </m:r>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t>
                          </m:r>
                        </m:e>
                      </m:func>
                      <m:nary>
                        <m:naryPr>
                          <m:chr m:val="∑"/>
                          <m:limLoc m:val="undOv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naryPr>
                        <m:sub>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𝑖</m:t>
                          </m:r>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t>
                          </m:r>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1</m:t>
                          </m:r>
                        </m:sub>
                        <m:sup>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𝑛</m:t>
                          </m:r>
                        </m:sup>
                        <m:e>
                          <m:r>
                            <m:rPr>
                              <m:sty m:val="p"/>
                            </m:rPr>
                            <a:rPr lang="en-US" altLang="zh-CN">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max</m:t>
                          </m:r>
                          <m:r>
                            <a:rPr lang="en-US" altLang="zh-CN">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t>
                          </m:r>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t>
                          </m:r>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0</m:t>
                          </m:r>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t>
                          </m:r>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1</m:t>
                          </m:r>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𝑦</m:t>
                              </m:r>
                            </m:e>
                            <m:sub>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𝑖</m:t>
                              </m:r>
                            </m:sub>
                          </m:sSub>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𝒘</m:t>
                                  </m:r>
                                </m:e>
                                <m:sup>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𝑇</m:t>
                                  </m:r>
                                </m:sup>
                              </m:sSup>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𝒙</m:t>
                                  </m:r>
                                </m:e>
                                <m:sub>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𝑖</m:t>
                                  </m:r>
                                </m:sub>
                              </m:sSub>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t>
                              </m:r>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𝑏</m:t>
                              </m:r>
                            </m:e>
                          </m:d>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t>
                          </m:r>
                        </m:e>
                      </m:nary>
                    </m:oMath>
                  </m:oMathPara>
                </a14:m>
                <a:endParaRPr lang="en-US" altLang="zh-CN" dirty="0"/>
              </a:p>
              <a:p>
                <a:pPr lvl="1"/>
                <a:r>
                  <a:rPr lang="zh-CN" altLang="en-US" dirty="0"/>
                  <a:t>正确分类数据的</a:t>
                </a:r>
                <a:r>
                  <a:rPr lang="en-US" altLang="zh-CN" dirty="0"/>
                  <a:t>hinge</a:t>
                </a:r>
                <a:r>
                  <a:rPr lang="zh-CN" altLang="en-US" dirty="0"/>
                  <a:t>损失</a:t>
                </a:r>
                <a14:m>
                  <m:oMath xmlns:m="http://schemas.openxmlformats.org/officeDocument/2006/math">
                    <m:func>
                      <m:func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funcPr>
                      <m:fName>
                        <m:r>
                          <m:rPr>
                            <m:sty m:val="p"/>
                          </m:rPr>
                          <a:rPr lang="en-US" altLang="zh-CN" sz="3200">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max</m:t>
                        </m:r>
                      </m:fName>
                      <m:e>
                        <m:d>
                          <m:d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0</m:t>
                            </m:r>
                            <m:r>
                              <a:rPr lang="en-US"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t>
                            </m:r>
                            <m:r>
                              <a:rPr lang="en-US"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1</m:t>
                            </m:r>
                            <m:r>
                              <a:rPr lang="en-US"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t>
                            </m:r>
                            <m:sSub>
                              <m:sSub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𝑦</m:t>
                                </m:r>
                              </m:e>
                              <m:sub>
                                <m:r>
                                  <a:rPr lang="en-US"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𝑖</m:t>
                                </m:r>
                              </m:sub>
                            </m:sSub>
                            <m:d>
                              <m:d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sSup>
                                  <m:sSup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3200" b="1"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𝒘</m:t>
                                    </m:r>
                                  </m:e>
                                  <m:sup>
                                    <m:r>
                                      <a:rPr lang="en-US"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𝑇</m:t>
                                    </m:r>
                                  </m:sup>
                                </m:sSup>
                                <m:sSub>
                                  <m:sSub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3200" b="1"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𝒙</m:t>
                                    </m:r>
                                  </m:e>
                                  <m:sub>
                                    <m:r>
                                      <a:rPr lang="en-US"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𝑖</m:t>
                                    </m:r>
                                  </m:sub>
                                </m:sSub>
                                <m:r>
                                  <a:rPr lang="en-US"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t>
                                </m:r>
                                <m:r>
                                  <a:rPr lang="en-US"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𝑏</m:t>
                                </m:r>
                              </m:e>
                            </m:d>
                          </m:e>
                        </m:d>
                      </m:e>
                    </m:func>
                    <m:r>
                      <a:rPr lang="en-US"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t>
                    </m:r>
                    <m:r>
                      <a:rPr lang="en-US"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0</m:t>
                    </m:r>
                  </m:oMath>
                </a14:m>
                <a:endParaRPr lang="zh-CN" altLang="en-US" sz="3200" dirty="0">
                  <a:latin typeface="等线" panose="02010600030101010101" pitchFamily="2" charset="-122"/>
                  <a:ea typeface="等线" panose="02010600030101010101" pitchFamily="2" charset="-122"/>
                </a:endParaRPr>
              </a:p>
              <a:p>
                <a:r>
                  <a:rPr lang="zh-CN" altLang="zh-CN" dirty="0">
                    <a:solidFill>
                      <a:srgbClr val="000000"/>
                    </a:solidFill>
                    <a:latin typeface="等线" panose="02010600030101010101" pitchFamily="2" charset="-122"/>
                    <a:ea typeface="等线" panose="02010600030101010101" pitchFamily="2" charset="-122"/>
                    <a:cs typeface="Times New Roman" panose="02020603050405020304" pitchFamily="16" charset="0"/>
                  </a:rPr>
                  <a:t>记</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𝜉</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func>
                      <m:func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funcPr>
                      <m:fName>
                        <m:r>
                          <m:rPr>
                            <m:sty m:val="p"/>
                          </m:rPr>
                          <a:rPr lang="en-US" altLang="zh-CN">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max</m:t>
                        </m:r>
                      </m:fName>
                      <m:e>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0</m:t>
                            </m:r>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t>
                            </m:r>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1</m:t>
                            </m:r>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𝑦</m:t>
                                </m:r>
                              </m:e>
                              <m:sub>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𝑖</m:t>
                                </m:r>
                              </m:sub>
                            </m:sSub>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𝒘</m:t>
                                    </m:r>
                                  </m:e>
                                  <m:sup>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𝑇</m:t>
                                    </m:r>
                                  </m:sup>
                                </m:sSup>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𝒙</m:t>
                                    </m:r>
                                  </m:e>
                                  <m:sub>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𝑖</m:t>
                                    </m:r>
                                  </m:sub>
                                </m:sSub>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t>
                                </m:r>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𝑏</m:t>
                                </m:r>
                              </m:e>
                            </m:d>
                          </m:e>
                        </m:d>
                      </m:e>
                    </m:func>
                  </m:oMath>
                </a14:m>
                <a:r>
                  <a:rPr lang="en-US" altLang="zh-CN" dirty="0">
                    <a:solidFill>
                      <a:srgbClr val="000000"/>
                    </a:solidFill>
                    <a:latin typeface="等线" panose="02010600030101010101" pitchFamily="2" charset="-122"/>
                    <a:ea typeface="等线" panose="02010600030101010101" pitchFamily="2" charset="-122"/>
                    <a:cs typeface="Times New Roman" panose="02020603050405020304" pitchFamily="16" charset="0"/>
                  </a:rPr>
                  <a:t> </a:t>
                </a:r>
                <a:r>
                  <a:rPr lang="zh-CN" altLang="zh-CN" dirty="0">
                    <a:solidFill>
                      <a:srgbClr val="000000"/>
                    </a:solidFill>
                    <a:latin typeface="等线" panose="02010600030101010101" pitchFamily="2" charset="-122"/>
                    <a:ea typeface="等线" panose="02010600030101010101" pitchFamily="2" charset="-122"/>
                    <a:cs typeface="Times New Roman" panose="02020603050405020304" pitchFamily="16" charset="0"/>
                  </a:rPr>
                  <a:t>为第</a:t>
                </a:r>
                <a14:m>
                  <m:oMath xmlns:m="http://schemas.openxmlformats.org/officeDocument/2006/math">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oMath>
                </a14:m>
                <a:r>
                  <a:rPr lang="zh-CN" altLang="zh-CN" dirty="0">
                    <a:solidFill>
                      <a:srgbClr val="000000"/>
                    </a:solidFill>
                    <a:latin typeface="等线" panose="02010600030101010101" pitchFamily="2" charset="-122"/>
                    <a:ea typeface="等线" panose="02010600030101010101" pitchFamily="2" charset="-122"/>
                    <a:cs typeface="Times New Roman" panose="02020603050405020304" pitchFamily="16" charset="0"/>
                  </a:rPr>
                  <a:t>个变量的</a:t>
                </a:r>
                <a:r>
                  <a:rPr lang="en-US" altLang="zh-CN" dirty="0">
                    <a:solidFill>
                      <a:srgbClr val="000000"/>
                    </a:solidFill>
                    <a:latin typeface="等线" panose="02010600030101010101" pitchFamily="2" charset="-122"/>
                    <a:ea typeface="等线" panose="02010600030101010101" pitchFamily="2" charset="-122"/>
                    <a:cs typeface="Times New Roman" panose="02020603050405020304" pitchFamily="16" charset="0"/>
                  </a:rPr>
                  <a:t>“</a:t>
                </a:r>
                <a:r>
                  <a:rPr lang="zh-CN" altLang="zh-CN" dirty="0">
                    <a:solidFill>
                      <a:srgbClr val="000000"/>
                    </a:solidFill>
                    <a:latin typeface="等线" panose="02010600030101010101" pitchFamily="2" charset="-122"/>
                    <a:ea typeface="等线" panose="02010600030101010101" pitchFamily="2" charset="-122"/>
                    <a:cs typeface="Times New Roman" panose="02020603050405020304" pitchFamily="16" charset="0"/>
                  </a:rPr>
                  <a:t>松弛变量</a:t>
                </a:r>
                <a:r>
                  <a:rPr lang="en-US" altLang="zh-CN" dirty="0">
                    <a:solidFill>
                      <a:srgbClr val="000000"/>
                    </a:solidFill>
                    <a:latin typeface="等线" panose="02010600030101010101" pitchFamily="2" charset="-122"/>
                    <a:ea typeface="等线" panose="02010600030101010101" pitchFamily="2" charset="-122"/>
                    <a:cs typeface="Times New Roman" panose="02020603050405020304" pitchFamily="16" charset="0"/>
                  </a:rPr>
                  <a:t>”</a:t>
                </a:r>
                <a:endParaRPr lang="en-US" altLang="zh-CN" dirty="0">
                  <a:solidFill>
                    <a:srgbClr val="000000"/>
                  </a:solidFill>
                  <a:latin typeface="等线" panose="02010600030101010101" pitchFamily="2" charset="-122"/>
                  <a:ea typeface="等线" panose="02010600030101010101" pitchFamily="2" charset="-122"/>
                  <a:cs typeface="Times New Roman" panose="02020603050405020304" pitchFamily="16" charset="0"/>
                </a:endParaRPr>
              </a:p>
              <a:p>
                <a:pPr lvl="1"/>
                <a:r>
                  <a:rPr lang="zh-CN" altLang="zh-CN" dirty="0"/>
                  <a:t>显然</a:t>
                </a:r>
                <a14:m>
                  <m:oMath xmlns:m="http://schemas.openxmlformats.org/officeDocument/2006/math">
                    <m:sSub>
                      <m:sSubPr>
                        <m:ctrlPr>
                          <a:rPr lang="zh-CN" altLang="zh-CN" i="1">
                            <a:latin typeface="Cambria Math" panose="02040503050406030204" pitchFamily="18" charset="0"/>
                          </a:rPr>
                        </m:ctrlPr>
                      </m:sSubPr>
                      <m:e>
                        <m:r>
                          <a:rPr lang="en-US" altLang="zh-CN">
                            <a:latin typeface="Cambria Math" panose="02040503050406030204" pitchFamily="18" charset="0"/>
                          </a:rPr>
                          <m:t>𝜉</m:t>
                        </m:r>
                      </m:e>
                      <m:sub>
                        <m:r>
                          <a:rPr lang="en-US" altLang="zh-CN">
                            <a:latin typeface="Cambria Math" panose="02040503050406030204" pitchFamily="18" charset="0"/>
                          </a:rPr>
                          <m:t>𝑖</m:t>
                        </m:r>
                      </m:sub>
                    </m:sSub>
                    <m:r>
                      <a:rPr lang="en-US" altLang="zh-CN">
                        <a:latin typeface="Cambria Math" panose="02040503050406030204" pitchFamily="18" charset="0"/>
                      </a:rPr>
                      <m:t>≥</m:t>
                    </m:r>
                    <m:r>
                      <a:rPr lang="en-US" altLang="zh-CN">
                        <a:latin typeface="Cambria Math" panose="02040503050406030204" pitchFamily="18" charset="0"/>
                      </a:rPr>
                      <m:t>0</m:t>
                    </m:r>
                  </m:oMath>
                </a14:m>
                <a:r>
                  <a:rPr lang="zh-CN" altLang="zh-CN" dirty="0"/>
                  <a:t>。每一个样本对应一个松弛变量</a:t>
                </a:r>
                <a:r>
                  <a:rPr lang="en-US" altLang="zh-CN" dirty="0"/>
                  <a:t>(slack variables), </a:t>
                </a:r>
                <a:r>
                  <a:rPr lang="zh-CN" altLang="zh-CN" dirty="0"/>
                  <a:t>用来表示该样本被分类错误所产生的损失。</a:t>
                </a:r>
                <a:endParaRPr lang="zh-CN" altLang="zh-CN"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7"/>
                </a:stretch>
              </a:blipFill>
            </p:spPr>
            <p:txBody>
              <a:bodyPr/>
              <a:lstStyle/>
              <a:p>
                <a:r>
                  <a:rPr lang="zh-CN" altLang="en-US">
                    <a:noFill/>
                  </a:rPr>
                  <a:t> </a:t>
                </a:r>
              </a:p>
            </p:txBody>
          </p:sp>
        </mc:Fallback>
      </mc:AlternateContent>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支持向量机：软间隔支持向量机</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en-US" altLang="zh-CN" dirty="0">
                    <a:solidFill>
                      <a:srgbClr val="000000"/>
                    </a:solidFill>
                    <a:latin typeface="等线" panose="02010600030101010101" pitchFamily="2" charset="-122"/>
                    <a:ea typeface="等线" panose="02010600030101010101" pitchFamily="2" charset="-122"/>
                    <a:cs typeface="Times New Roman" panose="02020603050405020304" pitchFamily="16" charset="0"/>
                  </a:rPr>
                  <a:t>hinge</a:t>
                </a:r>
                <a:r>
                  <a:rPr lang="zh-CN" altLang="zh-CN" dirty="0">
                    <a:solidFill>
                      <a:srgbClr val="000000"/>
                    </a:solidFill>
                    <a:latin typeface="等线" panose="02010600030101010101" pitchFamily="2" charset="-122"/>
                    <a:ea typeface="等线" panose="02010600030101010101" pitchFamily="2" charset="-122"/>
                    <a:cs typeface="Times New Roman" panose="02020603050405020304" pitchFamily="16" charset="0"/>
                  </a:rPr>
                  <a:t>损失函数：</a:t>
                </a:r>
                <a:endParaRPr lang="en-US" altLang="zh-CN" dirty="0">
                  <a:solidFill>
                    <a:srgbClr val="000000"/>
                  </a:solidFill>
                  <a:latin typeface="等线" panose="02010600030101010101" pitchFamily="2" charset="-122"/>
                  <a:ea typeface="等线" panose="02010600030101010101" pitchFamily="2" charset="-122"/>
                  <a:cs typeface="Times New Roman" panose="02020603050405020304" pitchFamily="16" charset="0"/>
                </a:endParaRPr>
              </a:p>
              <a:p>
                <a:pPr marL="0" indent="0">
                  <a:buNone/>
                </a:pPr>
                <a14:m>
                  <m:oMathPara xmlns:m="http://schemas.openxmlformats.org/officeDocument/2006/math">
                    <m:oMathParaPr>
                      <m:jc m:val="centerGroup"/>
                    </m:oMathParaPr>
                    <m:oMath xmlns:m="http://schemas.openxmlformats.org/officeDocument/2006/math">
                      <m:func>
                        <m:func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funcPr>
                        <m:fName>
                          <m:limLow>
                            <m:limLow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limLowPr>
                            <m:e>
                              <m:r>
                                <m:rPr>
                                  <m:sty m:val="p"/>
                                </m:rPr>
                                <a:rPr lang="en-US" altLang="zh-CN">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min</m:t>
                              </m:r>
                            </m:e>
                            <m:lim>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𝒘</m:t>
                              </m:r>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t>
                              </m:r>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𝑏</m:t>
                              </m:r>
                            </m:lim>
                          </m:limLow>
                        </m:fName>
                        <m:e>
                          <m:f>
                            <m:f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fPr>
                            <m:num>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1</m:t>
                              </m:r>
                            </m:num>
                            <m:den>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2</m:t>
                              </m:r>
                            </m:den>
                          </m:f>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𝒘</m:t>
                              </m:r>
                            </m:e>
                            <m:sup>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𝑇</m:t>
                              </m:r>
                            </m:sup>
                          </m:sSup>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𝒘</m:t>
                          </m:r>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t>
                          </m:r>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𝑐</m:t>
                          </m:r>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t>
                          </m:r>
                        </m:e>
                      </m:func>
                      <m:nary>
                        <m:naryPr>
                          <m:chr m:val="∑"/>
                          <m:limLoc m:val="undOv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naryPr>
                        <m:sub>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𝑖</m:t>
                          </m:r>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t>
                          </m:r>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1</m:t>
                          </m:r>
                        </m:sub>
                        <m:sup>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𝑛</m:t>
                          </m:r>
                        </m:sup>
                        <m:e>
                          <m:r>
                            <m:rPr>
                              <m:sty m:val="p"/>
                            </m:rPr>
                            <a:rPr lang="en-US" altLang="zh-CN">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max</m:t>
                          </m:r>
                          <m:r>
                            <a:rPr lang="en-US" altLang="zh-CN">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t>
                          </m:r>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t>
                          </m:r>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0</m:t>
                          </m:r>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t>
                          </m:r>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1</m:t>
                          </m:r>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𝑦</m:t>
                              </m:r>
                            </m:e>
                            <m:sub>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𝑖</m:t>
                              </m:r>
                            </m:sub>
                          </m:sSub>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𝒘</m:t>
                                  </m:r>
                                </m:e>
                                <m:sup>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𝑇</m:t>
                                  </m:r>
                                </m:sup>
                              </m:sSup>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𝒙</m:t>
                                  </m:r>
                                </m:e>
                                <m:sub>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𝑖</m:t>
                                  </m:r>
                                </m:sub>
                              </m:sSub>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t>
                              </m:r>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𝑏</m:t>
                              </m:r>
                            </m:e>
                          </m:d>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t>
                          </m:r>
                        </m:e>
                      </m:nary>
                    </m:oMath>
                  </m:oMathPara>
                </a14:m>
                <a:endParaRPr lang="en-US" altLang="zh-CN" dirty="0"/>
              </a:p>
              <a:p>
                <a:r>
                  <a:rPr lang="zh-CN" altLang="zh-CN" dirty="0">
                    <a:solidFill>
                      <a:srgbClr val="000000"/>
                    </a:solidFill>
                    <a:latin typeface="等线" panose="02010600030101010101" pitchFamily="2" charset="-122"/>
                    <a:ea typeface="等线" panose="02010600030101010101" pitchFamily="2" charset="-122"/>
                    <a:cs typeface="Times New Roman" panose="02020603050405020304" pitchFamily="16" charset="0"/>
                  </a:rPr>
                  <a:t>记</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𝜉</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func>
                      <m:func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funcPr>
                      <m:fName>
                        <m:r>
                          <m:rPr>
                            <m:sty m:val="p"/>
                          </m:rPr>
                          <a:rPr lang="en-US" altLang="zh-CN">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max</m:t>
                        </m:r>
                      </m:fName>
                      <m:e>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0</m:t>
                            </m:r>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t>
                            </m:r>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1</m:t>
                            </m:r>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𝑦</m:t>
                                </m:r>
                              </m:e>
                              <m:sub>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𝑖</m:t>
                                </m:r>
                              </m:sub>
                            </m:sSub>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𝒘</m:t>
                                    </m:r>
                                  </m:e>
                                  <m:sup>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𝑇</m:t>
                                    </m:r>
                                  </m:sup>
                                </m:sSup>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𝒙</m:t>
                                    </m:r>
                                  </m:e>
                                  <m:sub>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𝑖</m:t>
                                    </m:r>
                                  </m:sub>
                                </m:sSub>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t>
                                </m:r>
                                <m:r>
                                  <a:rPr lang="en-US" altLang="zh-CN"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𝑏</m:t>
                                </m:r>
                              </m:e>
                            </m:d>
                          </m:e>
                        </m:d>
                      </m:e>
                    </m:func>
                  </m:oMath>
                </a14:m>
                <a:r>
                  <a:rPr lang="en-US" altLang="zh-CN" dirty="0">
                    <a:solidFill>
                      <a:srgbClr val="000000"/>
                    </a:solidFill>
                    <a:latin typeface="等线" panose="02010600030101010101" pitchFamily="2" charset="-122"/>
                    <a:ea typeface="等线" panose="02010600030101010101" pitchFamily="2" charset="-122"/>
                    <a:cs typeface="Times New Roman" panose="02020603050405020304" pitchFamily="16" charset="0"/>
                  </a:rPr>
                  <a:t> </a:t>
                </a:r>
                <a:r>
                  <a:rPr lang="zh-CN" altLang="zh-CN" dirty="0">
                    <a:solidFill>
                      <a:srgbClr val="000000"/>
                    </a:solidFill>
                    <a:latin typeface="等线" panose="02010600030101010101" pitchFamily="2" charset="-122"/>
                    <a:ea typeface="等线" panose="02010600030101010101" pitchFamily="2" charset="-122"/>
                    <a:cs typeface="Times New Roman" panose="02020603050405020304" pitchFamily="16" charset="0"/>
                  </a:rPr>
                  <a:t>为第</a:t>
                </a:r>
                <a14:m>
                  <m:oMath xmlns:m="http://schemas.openxmlformats.org/officeDocument/2006/math">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oMath>
                </a14:m>
                <a:r>
                  <a:rPr lang="zh-CN" altLang="zh-CN" dirty="0">
                    <a:solidFill>
                      <a:srgbClr val="000000"/>
                    </a:solidFill>
                    <a:latin typeface="等线" panose="02010600030101010101" pitchFamily="2" charset="-122"/>
                    <a:ea typeface="等线" panose="02010600030101010101" pitchFamily="2" charset="-122"/>
                    <a:cs typeface="Times New Roman" panose="02020603050405020304" pitchFamily="16" charset="0"/>
                  </a:rPr>
                  <a:t>个变量的</a:t>
                </a:r>
                <a:r>
                  <a:rPr lang="en-US" altLang="zh-CN" dirty="0">
                    <a:solidFill>
                      <a:srgbClr val="000000"/>
                    </a:solidFill>
                    <a:latin typeface="等线" panose="02010600030101010101" pitchFamily="2" charset="-122"/>
                    <a:ea typeface="等线" panose="02010600030101010101" pitchFamily="2" charset="-122"/>
                    <a:cs typeface="Times New Roman" panose="02020603050405020304" pitchFamily="16" charset="0"/>
                  </a:rPr>
                  <a:t>“</a:t>
                </a:r>
                <a:r>
                  <a:rPr lang="zh-CN" altLang="zh-CN" dirty="0">
                    <a:solidFill>
                      <a:srgbClr val="000000"/>
                    </a:solidFill>
                    <a:latin typeface="等线" panose="02010600030101010101" pitchFamily="2" charset="-122"/>
                    <a:ea typeface="等线" panose="02010600030101010101" pitchFamily="2" charset="-122"/>
                    <a:cs typeface="Times New Roman" panose="02020603050405020304" pitchFamily="16" charset="0"/>
                  </a:rPr>
                  <a:t>松弛变量</a:t>
                </a:r>
                <a:r>
                  <a:rPr lang="en-US" altLang="zh-CN" dirty="0">
                    <a:solidFill>
                      <a:srgbClr val="000000"/>
                    </a:solidFill>
                    <a:latin typeface="等线" panose="02010600030101010101" pitchFamily="2" charset="-122"/>
                    <a:ea typeface="等线" panose="02010600030101010101" pitchFamily="2" charset="-122"/>
                    <a:cs typeface="Times New Roman" panose="02020603050405020304" pitchFamily="16" charset="0"/>
                  </a:rPr>
                  <a:t>”, </a:t>
                </a:r>
                <a:r>
                  <a:rPr lang="zh-CN" altLang="en-US" dirty="0">
                    <a:solidFill>
                      <a:srgbClr val="000000"/>
                    </a:solidFill>
                    <a:latin typeface="等线" panose="02010600030101010101" pitchFamily="2" charset="-122"/>
                    <a:ea typeface="等线" panose="02010600030101010101" pitchFamily="2" charset="-122"/>
                    <a:cs typeface="Times New Roman" panose="02020603050405020304" pitchFamily="16" charset="0"/>
                  </a:rPr>
                  <a:t>则</a:t>
                </a:r>
                <a:endParaRPr lang="en-US" altLang="zh-CN" dirty="0">
                  <a:solidFill>
                    <a:srgbClr val="000000"/>
                  </a:solidFill>
                  <a:latin typeface="等线" panose="02010600030101010101" pitchFamily="2" charset="-122"/>
                  <a:ea typeface="等线" panose="02010600030101010101" pitchFamily="2" charset="-122"/>
                  <a:cs typeface="Times New Roman" panose="02020603050405020304" pitchFamily="16" charset="0"/>
                </a:endParaRPr>
              </a:p>
              <a:p>
                <a:pPr marL="0" indent="0">
                  <a:buNone/>
                </a:pPr>
                <a:endParaRPr lang="en-US" altLang="zh-CN" dirty="0">
                  <a:solidFill>
                    <a:srgbClr val="000000"/>
                  </a:solidFill>
                  <a:latin typeface="等线" panose="02010600030101010101" pitchFamily="2" charset="-122"/>
                  <a:ea typeface="Cambria Math" panose="02040503050406030204" pitchFamily="18" charset="0"/>
                  <a:cs typeface="Times New Roman" panose="02020603050405020304" pitchFamily="16" charset="0"/>
                </a:endParaRPr>
              </a:p>
              <a:p>
                <a:pPr marL="0" indent="0">
                  <a:buNone/>
                </a:pPr>
                <a:endParaRPr lang="en-US" altLang="zh-CN" dirty="0">
                  <a:solidFill>
                    <a:srgbClr val="000000"/>
                  </a:solidFill>
                  <a:latin typeface="等线" panose="02010600030101010101" pitchFamily="2" charset="-122"/>
                  <a:ea typeface="等线" panose="02010600030101010101" pitchFamily="2" charset="-122"/>
                  <a:cs typeface="Times New Roman" panose="02020603050405020304" pitchFamily="16" charset="0"/>
                </a:endParaRPr>
              </a:p>
              <a:p>
                <a:endParaRPr lang="en-US" altLang="zh-CN" dirty="0">
                  <a:solidFill>
                    <a:srgbClr val="000000"/>
                  </a:solidFill>
                  <a:latin typeface="等线" panose="02010600030101010101" pitchFamily="2" charset="-122"/>
                  <a:ea typeface="等线" panose="02010600030101010101" pitchFamily="2" charset="-122"/>
                  <a:cs typeface="Times New Roman" panose="02020603050405020304" pitchFamily="16" charset="0"/>
                </a:endParaRPr>
              </a:p>
              <a:p>
                <a:endParaRPr lang="en-US" altLang="zh-CN" dirty="0">
                  <a:solidFill>
                    <a:srgbClr val="000000"/>
                  </a:solidFill>
                  <a:latin typeface="等线" panose="02010600030101010101" pitchFamily="2" charset="-122"/>
                  <a:ea typeface="等线" panose="02010600030101010101" pitchFamily="2" charset="-122"/>
                  <a:cs typeface="Times New Roman" panose="02020603050405020304" pitchFamily="16" charset="0"/>
                </a:endParaRPr>
              </a:p>
              <a:p>
                <a:endParaRPr lang="en-US" altLang="zh-CN" dirty="0">
                  <a:solidFill>
                    <a:srgbClr val="000000"/>
                  </a:solidFill>
                  <a:latin typeface="等线" panose="02010600030101010101" pitchFamily="2" charset="-122"/>
                  <a:ea typeface="等线" panose="02010600030101010101" pitchFamily="2" charset="-122"/>
                  <a:cs typeface="Times New Roman" panose="02020603050405020304" pitchFamily="16"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1409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p:cNvSpPr/>
              <p:nvPr/>
            </p:nvSpPr>
            <p:spPr>
              <a:xfrm>
                <a:off x="2662336" y="4013551"/>
                <a:ext cx="6096000" cy="2427972"/>
              </a:xfrm>
              <a:prstGeom prst="rect">
                <a:avLst/>
              </a:prstGeom>
            </p:spPr>
            <p:txBody>
              <a:bodyPr>
                <a:spAutoFit/>
              </a:bodyPr>
              <a:lstStyle/>
              <a:p>
                <a14:m>
                  <m:oMathPara xmlns:m="http://schemas.openxmlformats.org/officeDocument/2006/math">
                    <m:oMathParaPr>
                      <m:jc m:val="centerGroup"/>
                    </m:oMathParaPr>
                    <m:oMath xmlns:m="http://schemas.openxmlformats.org/officeDocument/2006/math">
                      <m:func>
                        <m:func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funcPr>
                        <m:fName>
                          <m:limLow>
                            <m:limLow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limLowPr>
                            <m:e>
                              <m:r>
                                <m:rPr>
                                  <m:sty m:val="p"/>
                                </m:rPr>
                                <a:rPr lang="en-US" altLang="zh-CN" sz="3200">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min</m:t>
                              </m:r>
                            </m:e>
                            <m:lim>
                              <m:r>
                                <a:rPr lang="en-US"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𝒘</m:t>
                              </m:r>
                              <m:r>
                                <a:rPr lang="en-US"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t>
                              </m:r>
                              <m:r>
                                <a:rPr lang="en-US"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𝑏</m:t>
                              </m:r>
                            </m:lim>
                          </m:limLow>
                        </m:fName>
                        <m:e>
                          <m:f>
                            <m:f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fPr>
                            <m:num>
                              <m:r>
                                <a:rPr lang="en-US"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1</m:t>
                              </m:r>
                            </m:num>
                            <m:den>
                              <m:r>
                                <a:rPr lang="en-US"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2</m:t>
                              </m:r>
                            </m:den>
                          </m:f>
                          <m:sSup>
                            <m:sSup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𝒘</m:t>
                              </m:r>
                            </m:e>
                            <m:sup>
                              <m:r>
                                <a:rPr lang="en-US"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𝑇</m:t>
                              </m:r>
                            </m:sup>
                          </m:sSup>
                          <m:r>
                            <a:rPr lang="en-US"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𝒘</m:t>
                          </m:r>
                          <m:r>
                            <a:rPr lang="en-US"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t>
                          </m:r>
                          <m:r>
                            <a:rPr lang="en-US"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𝑐</m:t>
                          </m:r>
                          <m:r>
                            <a:rPr lang="en-US"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t>
                          </m:r>
                        </m:e>
                      </m:func>
                      <m:nary>
                        <m:naryPr>
                          <m:chr m:val="∑"/>
                          <m:limLoc m:val="undOv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naryPr>
                        <m:sub>
                          <m:r>
                            <a:rPr lang="en-US"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𝑖</m:t>
                          </m:r>
                          <m:r>
                            <a:rPr lang="en-US"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t>
                          </m:r>
                          <m:r>
                            <a:rPr lang="en-US"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1</m:t>
                          </m:r>
                        </m:sub>
                        <m:sup>
                          <m:r>
                            <a:rPr lang="en-US"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𝑛</m:t>
                          </m:r>
                        </m:sup>
                        <m:e>
                          <m:sSub>
                            <m:sSub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𝜉</m:t>
                              </m:r>
                            </m:e>
                            <m:sub>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e>
                      </m:nary>
                    </m:oMath>
                  </m:oMathPara>
                </a14:m>
                <a:endParaRPr lang="en-US" altLang="zh-CN" sz="3200" i="1" dirty="0">
                  <a:solidFill>
                    <a:srgbClr val="000000"/>
                  </a:solidFill>
                  <a:latin typeface="Cambria Math" panose="02040503050406030204" pitchFamily="18" charset="0"/>
                  <a:ea typeface="Cambria Math" panose="02040503050406030204" pitchFamily="18" charset="0"/>
                  <a:cs typeface="Times New Roman" panose="02020603050405020304" pitchFamily="16" charset="0"/>
                </a:endParaRPr>
              </a:p>
              <a:p>
                <a14:m>
                  <m:oMathPara xmlns:m="http://schemas.openxmlformats.org/officeDocument/2006/math">
                    <m:oMathParaPr>
                      <m:jc m:val="centerGroup"/>
                    </m:oMathParaPr>
                    <m:oMath xmlns:m="http://schemas.openxmlformats.org/officeDocument/2006/math">
                      <m:func>
                        <m:funcPr>
                          <m:ctrlPr>
                            <a:rPr lang="en-US" altLang="zh-CN" sz="3200" b="1"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funcPr>
                        <m:fName>
                          <m:r>
                            <m:rPr>
                              <m:sty m:val="p"/>
                            </m:rPr>
                            <a:rPr lang="en-US" altLang="zh-CN" sz="3200">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s</m:t>
                          </m:r>
                          <m:r>
                            <a:rPr lang="en-US" altLang="zh-CN" sz="3200">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t>
                          </m:r>
                          <m:r>
                            <m:rPr>
                              <m:sty m:val="p"/>
                            </m:rPr>
                            <a:rPr lang="en-US" altLang="zh-CN" sz="3200">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t</m:t>
                          </m:r>
                          <m:r>
                            <a:rPr lang="en-US" altLang="zh-CN" sz="3200">
                              <a:solidFill>
                                <a:srgbClr val="000000"/>
                              </a:solidFill>
                              <a:latin typeface="Cambria Math" panose="02040503050406030204" pitchFamily="18" charset="0"/>
                              <a:ea typeface="Cambria Math" panose="02040503050406030204" pitchFamily="18" charset="0"/>
                              <a:cs typeface="Times New Roman" panose="02020603050405020304" pitchFamily="16" charset="0"/>
                            </a:rPr>
                            <m:t>.</m:t>
                          </m:r>
                        </m:fName>
                        <m:e>
                          <m:eqArr>
                            <m:eqArrPr>
                              <m:ctrlPr>
                                <a:rPr lang="en-US" altLang="zh-CN" sz="3200" i="1" dirty="0">
                                  <a:latin typeface="Cambria Math" panose="02040503050406030204" pitchFamily="18" charset="0"/>
                                </a:rPr>
                              </m:ctrlPr>
                            </m:eqArrPr>
                            <m:e>
                              <m:sSub>
                                <m:sSubPr>
                                  <m:ctrlPr>
                                    <a:rPr lang="en-US" altLang="zh-CN" sz="3200" i="1" dirty="0">
                                      <a:latin typeface="Cambria Math" panose="02040503050406030204" pitchFamily="18" charset="0"/>
                                    </a:rPr>
                                  </m:ctrlPr>
                                </m:sSubPr>
                                <m:e>
                                  <m:r>
                                    <a:rPr lang="en-US" altLang="zh-CN" sz="3200" i="1" dirty="0">
                                      <a:latin typeface="Cambria Math" panose="02040503050406030204" pitchFamily="18" charset="0"/>
                                    </a:rPr>
                                    <m:t>𝑦</m:t>
                                  </m:r>
                                </m:e>
                                <m:sub>
                                  <m:r>
                                    <a:rPr lang="en-US" altLang="zh-CN" sz="3200" i="1" dirty="0">
                                      <a:latin typeface="Cambria Math" panose="02040503050406030204" pitchFamily="18" charset="0"/>
                                    </a:rPr>
                                    <m:t>𝑖</m:t>
                                  </m:r>
                                </m:sub>
                              </m:sSub>
                              <m:d>
                                <m:dPr>
                                  <m:ctrlPr>
                                    <a:rPr lang="en-US" altLang="zh-CN" sz="3200" i="1" dirty="0">
                                      <a:latin typeface="Cambria Math" panose="02040503050406030204" pitchFamily="18" charset="0"/>
                                    </a:rPr>
                                  </m:ctrlPr>
                                </m:dPr>
                                <m:e>
                                  <m:sSup>
                                    <m:sSup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𝒘</m:t>
                                      </m:r>
                                    </m:e>
                                    <m:sup>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𝑇</m:t>
                                      </m:r>
                                    </m:sup>
                                  </m:sSup>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𝒙</m:t>
                                  </m:r>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m:rPr>
                                      <m:sty m:val="p"/>
                                    </m:rP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b</m:t>
                                  </m:r>
                                </m:e>
                              </m:d>
                              <m:r>
                                <a:rPr lang="en-US" altLang="zh-CN" sz="3200" i="1" dirty="0">
                                  <a:latin typeface="Cambria Math" panose="02040503050406030204" pitchFamily="18" charset="0"/>
                                </a:rPr>
                                <m:t>≥</m:t>
                              </m:r>
                              <m:r>
                                <a:rPr lang="en-US" altLang="zh-CN" sz="3200" i="1" dirty="0">
                                  <a:latin typeface="Cambria Math" panose="02040503050406030204" pitchFamily="18" charset="0"/>
                                </a:rPr>
                                <m:t>1</m:t>
                              </m:r>
                              <m:r>
                                <a:rPr lang="en-US" altLang="zh-CN" sz="3200" i="1" dirty="0">
                                  <a:latin typeface="Cambria Math" panose="02040503050406030204" pitchFamily="18" charset="0"/>
                                </a:rPr>
                                <m:t>−</m:t>
                              </m:r>
                              <m:sSub>
                                <m:sSub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𝜉</m:t>
                                  </m:r>
                                </m:e>
                                <m:sub>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e>
                            <m:e>
                              <m:sSub>
                                <m:sSub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𝜉</m:t>
                                  </m:r>
                                </m:e>
                                <m:sub>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𝑖</m:t>
                                  </m:r>
                                </m:sub>
                              </m:sSub>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32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0</m:t>
                              </m:r>
                              <m:r>
                                <a:rPr lang="en-US" altLang="zh-CN" sz="3200" i="1" dirty="0">
                                  <a:latin typeface="Cambria Math" panose="02040503050406030204" pitchFamily="18" charset="0"/>
                                </a:rPr>
                                <m:t>,</m:t>
                              </m:r>
                              <m:r>
                                <a:rPr lang="en-US" altLang="zh-CN" sz="3200" i="1" dirty="0">
                                  <a:latin typeface="Cambria Math" panose="02040503050406030204" pitchFamily="18" charset="0"/>
                                </a:rPr>
                                <m:t>𝑖</m:t>
                              </m:r>
                              <m:r>
                                <a:rPr lang="en-US" altLang="zh-CN" sz="3200" i="1" dirty="0">
                                  <a:latin typeface="Cambria Math" panose="02040503050406030204" pitchFamily="18" charset="0"/>
                                </a:rPr>
                                <m:t>=</m:t>
                              </m:r>
                              <m:r>
                                <a:rPr lang="en-US" altLang="zh-CN" sz="3200" i="1" dirty="0">
                                  <a:latin typeface="Cambria Math" panose="02040503050406030204" pitchFamily="18" charset="0"/>
                                </a:rPr>
                                <m:t>1</m:t>
                              </m:r>
                              <m:r>
                                <a:rPr lang="en-US" altLang="zh-CN" sz="3200" i="1" dirty="0">
                                  <a:latin typeface="Cambria Math" panose="02040503050406030204" pitchFamily="18" charset="0"/>
                                </a:rPr>
                                <m:t>,</m:t>
                              </m:r>
                              <m:r>
                                <a:rPr lang="en-US" altLang="zh-CN" sz="3200" i="1" dirty="0">
                                  <a:latin typeface="Cambria Math" panose="02040503050406030204" pitchFamily="18" charset="0"/>
                                </a:rPr>
                                <m:t>2</m:t>
                              </m:r>
                              <m:r>
                                <a:rPr lang="en-US" altLang="zh-CN" sz="3200" i="1" dirty="0">
                                  <a:latin typeface="Cambria Math" panose="02040503050406030204" pitchFamily="18" charset="0"/>
                                </a:rPr>
                                <m:t>,…,</m:t>
                              </m:r>
                              <m:r>
                                <a:rPr lang="en-US" altLang="zh-CN" sz="3200" i="1" dirty="0">
                                  <a:latin typeface="Cambria Math" panose="02040503050406030204" pitchFamily="18" charset="0"/>
                                </a:rPr>
                                <m:t>𝑛</m:t>
                              </m:r>
                            </m:e>
                          </m:eqArr>
                        </m:e>
                      </m:func>
                    </m:oMath>
                  </m:oMathPara>
                </a14:m>
                <a:endParaRPr lang="zh-CN" altLang="en-US" sz="3200" dirty="0"/>
              </a:p>
            </p:txBody>
          </p:sp>
        </mc:Choice>
        <mc:Fallback>
          <p:sp>
            <p:nvSpPr>
              <p:cNvPr id="4" name="矩形 3"/>
              <p:cNvSpPr>
                <a:spLocks noRot="1" noChangeAspect="1" noMove="1" noResize="1" noEditPoints="1" noAdjustHandles="1" noChangeArrowheads="1" noChangeShapeType="1" noTextEdit="1"/>
              </p:cNvSpPr>
              <p:nvPr/>
            </p:nvSpPr>
            <p:spPr>
              <a:xfrm>
                <a:off x="2662336" y="4013551"/>
                <a:ext cx="6096000" cy="2427972"/>
              </a:xfrm>
              <a:prstGeom prst="rect">
                <a:avLst/>
              </a:prstGeom>
              <a:blipFill rotWithShape="1">
                <a:blip r:embed="rId2"/>
                <a:stretch>
                  <a:fillRect l="-7" t="-14" r="7" b="3"/>
                </a:stretch>
              </a:blipFill>
            </p:spPr>
            <p:txBody>
              <a:bodyPr/>
              <a:lstStyle/>
              <a:p>
                <a:r>
                  <a:rPr lang="zh-CN" altLang="en-US">
                    <a:noFill/>
                  </a:rPr>
                  <a:t> </a:t>
                </a:r>
              </a:p>
            </p:txBody>
          </p:sp>
        </mc:Fallback>
      </mc:AlternateContent>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支持向量机：用高维空间映射解决线性不可分</a:t>
            </a:r>
            <a:endParaRPr lang="zh-CN" altLang="en-US" dirty="0"/>
          </a:p>
        </p:txBody>
      </p:sp>
      <p:sp>
        <p:nvSpPr>
          <p:cNvPr id="3" name="内容占位符 2"/>
          <p:cNvSpPr>
            <a:spLocks noGrp="1"/>
          </p:cNvSpPr>
          <p:nvPr>
            <p:ph idx="1"/>
          </p:nvPr>
        </p:nvSpPr>
        <p:spPr/>
        <p:txBody>
          <a:bodyPr/>
          <a:lstStyle/>
          <a:p>
            <a:r>
              <a:rPr lang="zh-CN" altLang="en-US" dirty="0"/>
              <a:t>把数据映射到线性可分的高维空间</a:t>
            </a:r>
            <a:endParaRPr lang="zh-CN" altLang="en-US" dirty="0"/>
          </a:p>
        </p:txBody>
      </p:sp>
      <p:pic>
        <p:nvPicPr>
          <p:cNvPr id="4" name="Picture 1"/>
          <p:cNvPicPr>
            <a:picLocks noChangeAspect="1" noChangeArrowheads="1"/>
          </p:cNvPicPr>
          <p:nvPr/>
        </p:nvPicPr>
        <p:blipFill>
          <a:blip r:embed="rId1" cstate="print"/>
          <a:srcRect/>
          <a:stretch>
            <a:fillRect/>
          </a:stretch>
        </p:blipFill>
        <p:spPr bwMode="auto">
          <a:xfrm>
            <a:off x="1534204" y="1564842"/>
            <a:ext cx="8853426" cy="4898161"/>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维数灾难 </a:t>
            </a:r>
            <a:r>
              <a:rPr lang="en-US" altLang="zh-CN" dirty="0"/>
              <a:t>(The Curse of Dimensionality)</a:t>
            </a:r>
            <a:endParaRPr lang="zh-CN" altLang="en-US" dirty="0"/>
          </a:p>
        </p:txBody>
      </p:sp>
      <p:sp>
        <p:nvSpPr>
          <p:cNvPr id="3" name="内容占位符 2"/>
          <p:cNvSpPr>
            <a:spLocks noGrp="1"/>
          </p:cNvSpPr>
          <p:nvPr>
            <p:ph idx="1"/>
          </p:nvPr>
        </p:nvSpPr>
        <p:spPr>
          <a:xfrm>
            <a:off x="394447" y="789709"/>
            <a:ext cx="11355295" cy="5790551"/>
          </a:xfrm>
        </p:spPr>
        <p:txBody>
          <a:bodyPr/>
          <a:lstStyle/>
          <a:p>
            <a:r>
              <a:rPr lang="zh-CN" altLang="en-US" dirty="0"/>
              <a:t>以一个简单分类问题为例，用颜色、纹理等特征区分猫狗</a:t>
            </a:r>
            <a:endParaRPr lang="en-US" altLang="zh-CN" dirty="0"/>
          </a:p>
          <a:p>
            <a:pPr lvl="1"/>
            <a:endParaRPr lang="zh-CN" altLang="en-US" dirty="0"/>
          </a:p>
        </p:txBody>
      </p:sp>
      <p:sp>
        <p:nvSpPr>
          <p:cNvPr id="4" name="矩形 3"/>
          <p:cNvSpPr/>
          <p:nvPr/>
        </p:nvSpPr>
        <p:spPr>
          <a:xfrm>
            <a:off x="6096000" y="6146841"/>
            <a:ext cx="5786969" cy="369332"/>
          </a:xfrm>
          <a:prstGeom prst="rect">
            <a:avLst/>
          </a:prstGeom>
        </p:spPr>
        <p:txBody>
          <a:bodyPr wrap="none">
            <a:spAutoFit/>
          </a:bodyPr>
          <a:lstStyle/>
          <a:p>
            <a:r>
              <a:rPr lang="zh-CN" altLang="en-US" dirty="0"/>
              <a:t>https://blog.csdn.net/zc02051126/article/details/49618633</a:t>
            </a:r>
            <a:endParaRPr lang="zh-CN" altLang="en-US" dirty="0"/>
          </a:p>
        </p:txBody>
      </p:sp>
      <p:pic>
        <p:nvPicPr>
          <p:cNvPr id="1026" name="Picture 2" descr="特征个数与性能关系"/>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06761" y="1308193"/>
            <a:ext cx="7958818" cy="50874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维数灾难 </a:t>
            </a:r>
            <a:r>
              <a:rPr lang="en-US" altLang="zh-CN" dirty="0"/>
              <a:t>(The Curse of Dimensionality)</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94447" y="789709"/>
                <a:ext cx="11355295" cy="5790551"/>
              </a:xfrm>
            </p:spPr>
            <p:txBody>
              <a:bodyPr/>
              <a:lstStyle/>
              <a:p>
                <a:r>
                  <a:rPr lang="zh-CN" altLang="en-US" dirty="0"/>
                  <a:t>维数灾难与过拟合</a:t>
                </a:r>
                <a:endParaRPr lang="en-US" altLang="zh-CN" dirty="0"/>
              </a:p>
              <a:p>
                <a:pPr lvl="1"/>
                <a:r>
                  <a:rPr lang="zh-CN" altLang="en-US" dirty="0"/>
                  <a:t>例子：</a:t>
                </a:r>
                <a:r>
                  <a:rPr lang="en-US" altLang="zh-CN" dirty="0"/>
                  <a:t>10</a:t>
                </a:r>
                <a:r>
                  <a:rPr lang="zh-CN" altLang="en-US" dirty="0"/>
                  <a:t>个样本，每个维度分</a:t>
                </a:r>
                <a:r>
                  <a:rPr lang="en-US" altLang="zh-CN" dirty="0"/>
                  <a:t>5</a:t>
                </a:r>
                <a:r>
                  <a:rPr lang="zh-CN" altLang="en-US" dirty="0"/>
                  <a:t>份</a:t>
                </a:r>
                <a:endParaRPr lang="en-US" altLang="zh-CN" dirty="0"/>
              </a:p>
              <a:p>
                <a:pPr lvl="1"/>
                <a:r>
                  <a:rPr lang="en-US" altLang="zh-CN" dirty="0"/>
                  <a:t>1D</a:t>
                </a:r>
                <a:r>
                  <a:rPr lang="zh-CN" altLang="en-US" dirty="0"/>
                  <a:t>和</a:t>
                </a:r>
                <a:r>
                  <a:rPr lang="en-US" altLang="zh-CN" dirty="0"/>
                  <a:t>3D</a:t>
                </a:r>
                <a:r>
                  <a:rPr lang="zh-CN" altLang="en-US" dirty="0"/>
                  <a:t>对应样本密度为</a:t>
                </a:r>
                <a:r>
                  <a:rPr lang="en-US" altLang="zh-CN" dirty="0"/>
                  <a:t>2</a:t>
                </a:r>
                <a:r>
                  <a:rPr lang="zh-CN" altLang="en-US" dirty="0"/>
                  <a:t>和</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10</m:t>
                        </m:r>
                      </m:num>
                      <m:den>
                        <m:r>
                          <a:rPr lang="en-US" altLang="zh-CN" b="0" i="1" smtClean="0">
                            <a:latin typeface="Cambria Math" panose="02040503050406030204" pitchFamily="18" charset="0"/>
                          </a:rPr>
                          <m:t>125</m:t>
                        </m:r>
                      </m:den>
                    </m:f>
                  </m:oMath>
                </a14:m>
                <a:endParaRPr lang="en-US" altLang="zh-CN" dirty="0"/>
              </a:p>
              <a:p>
                <a:pPr lvl="1"/>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394447" y="789709"/>
                <a:ext cx="11355295" cy="5790551"/>
              </a:xfrm>
              <a:blipFill rotWithShape="1">
                <a:blip r:embed="rId1"/>
                <a:stretch>
                  <a:fillRect l="-1" t="-7" r="3" b="7"/>
                </a:stretch>
              </a:blipFill>
            </p:spPr>
            <p:txBody>
              <a:bodyPr/>
              <a:lstStyle/>
              <a:p>
                <a:r>
                  <a:rPr lang="zh-CN" altLang="en-US">
                    <a:noFill/>
                  </a:rPr>
                  <a:t> </a:t>
                </a:r>
              </a:p>
            </p:txBody>
          </p:sp>
        </mc:Fallback>
      </mc:AlternateContent>
      <p:sp>
        <p:nvSpPr>
          <p:cNvPr id="4" name="矩形 3"/>
          <p:cNvSpPr/>
          <p:nvPr/>
        </p:nvSpPr>
        <p:spPr>
          <a:xfrm>
            <a:off x="6096000" y="6146841"/>
            <a:ext cx="5786969" cy="369332"/>
          </a:xfrm>
          <a:prstGeom prst="rect">
            <a:avLst/>
          </a:prstGeom>
        </p:spPr>
        <p:txBody>
          <a:bodyPr wrap="none">
            <a:spAutoFit/>
          </a:bodyPr>
          <a:lstStyle/>
          <a:p>
            <a:r>
              <a:rPr lang="zh-CN" altLang="en-US" dirty="0"/>
              <a:t>https://blog.csdn.net/zc02051126/article/details/49618633</a:t>
            </a:r>
            <a:endParaRPr lang="zh-CN" altLang="en-US" dirty="0"/>
          </a:p>
        </p:txBody>
      </p:sp>
      <p:pic>
        <p:nvPicPr>
          <p:cNvPr id="2050" name="Picture 2" descr="这里写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885" y="1616528"/>
            <a:ext cx="5044177" cy="3167743"/>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809732" y="5312933"/>
            <a:ext cx="4203139" cy="1077218"/>
          </a:xfrm>
          <a:prstGeom prst="rect">
            <a:avLst/>
          </a:prstGeom>
        </p:spPr>
        <p:txBody>
          <a:bodyPr wrap="square">
            <a:spAutoFit/>
          </a:bodyPr>
          <a:lstStyle/>
          <a:p>
            <a:pPr algn="ctr"/>
            <a:r>
              <a:rPr lang="zh-CN" altLang="en-US" sz="3200">
                <a:latin typeface="-apple-system"/>
              </a:rPr>
              <a:t>单一特征的分类器，表现并不好</a:t>
            </a:r>
            <a:endParaRPr lang="zh-CN" altLang="en-US" sz="3200" dirty="0"/>
          </a:p>
        </p:txBody>
      </p:sp>
      <p:sp>
        <p:nvSpPr>
          <p:cNvPr id="10" name="矩形 9"/>
          <p:cNvSpPr/>
          <p:nvPr/>
        </p:nvSpPr>
        <p:spPr>
          <a:xfrm>
            <a:off x="6562013" y="5009334"/>
            <a:ext cx="4820255" cy="1077218"/>
          </a:xfrm>
          <a:prstGeom prst="rect">
            <a:avLst/>
          </a:prstGeom>
        </p:spPr>
        <p:txBody>
          <a:bodyPr wrap="square">
            <a:spAutoFit/>
          </a:bodyPr>
          <a:lstStyle/>
          <a:p>
            <a:pPr algn="ctr"/>
            <a:r>
              <a:rPr lang="zh-CN" altLang="en-US" sz="3200" dirty="0">
                <a:latin typeface="-apple-system"/>
              </a:rPr>
              <a:t>高维空间中，似乎能得到更优的分类器</a:t>
            </a:r>
            <a:endParaRPr lang="zh-CN" altLang="en-US" sz="3200" dirty="0"/>
          </a:p>
        </p:txBody>
      </p:sp>
      <p:pic>
        <p:nvPicPr>
          <p:cNvPr id="2054" name="Picture 6" descr="这里写图片描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8568" y="889747"/>
            <a:ext cx="4820254" cy="40195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维数灾难 </a:t>
            </a:r>
            <a:r>
              <a:rPr lang="en-US" altLang="zh-CN" dirty="0"/>
              <a:t>(The Curse of Dimensionality)</a:t>
            </a:r>
            <a:endParaRPr lang="zh-CN" altLang="en-US" dirty="0"/>
          </a:p>
        </p:txBody>
      </p:sp>
      <p:sp>
        <p:nvSpPr>
          <p:cNvPr id="3" name="内容占位符 2"/>
          <p:cNvSpPr>
            <a:spLocks noGrp="1"/>
          </p:cNvSpPr>
          <p:nvPr>
            <p:ph idx="1"/>
          </p:nvPr>
        </p:nvSpPr>
        <p:spPr>
          <a:xfrm>
            <a:off x="394447" y="789709"/>
            <a:ext cx="11355295" cy="5790551"/>
          </a:xfrm>
        </p:spPr>
        <p:txBody>
          <a:bodyPr/>
          <a:lstStyle/>
          <a:p>
            <a:r>
              <a:rPr lang="zh-CN" altLang="en-US" dirty="0"/>
              <a:t>维数灾难与过拟合</a:t>
            </a:r>
            <a:endParaRPr lang="en-US" altLang="zh-CN" dirty="0"/>
          </a:p>
          <a:p>
            <a:pPr lvl="1"/>
            <a:endParaRPr lang="zh-CN" altLang="en-US" dirty="0"/>
          </a:p>
        </p:txBody>
      </p:sp>
      <p:sp>
        <p:nvSpPr>
          <p:cNvPr id="4" name="矩形 3"/>
          <p:cNvSpPr/>
          <p:nvPr/>
        </p:nvSpPr>
        <p:spPr>
          <a:xfrm>
            <a:off x="6096000" y="6146841"/>
            <a:ext cx="5786969" cy="369332"/>
          </a:xfrm>
          <a:prstGeom prst="rect">
            <a:avLst/>
          </a:prstGeom>
        </p:spPr>
        <p:txBody>
          <a:bodyPr wrap="none">
            <a:spAutoFit/>
          </a:bodyPr>
          <a:lstStyle/>
          <a:p>
            <a:r>
              <a:rPr lang="zh-CN" altLang="en-US" dirty="0"/>
              <a:t>https://blog.csdn.net/zc02051126/article/details/49618633</a:t>
            </a:r>
            <a:endParaRPr lang="zh-CN" altLang="en-US" dirty="0"/>
          </a:p>
        </p:txBody>
      </p:sp>
      <p:sp>
        <p:nvSpPr>
          <p:cNvPr id="10" name="矩形 9"/>
          <p:cNvSpPr/>
          <p:nvPr/>
        </p:nvSpPr>
        <p:spPr>
          <a:xfrm>
            <a:off x="698697" y="5009334"/>
            <a:ext cx="10683572" cy="584775"/>
          </a:xfrm>
          <a:prstGeom prst="rect">
            <a:avLst/>
          </a:prstGeom>
        </p:spPr>
        <p:txBody>
          <a:bodyPr wrap="square">
            <a:spAutoFit/>
          </a:bodyPr>
          <a:lstStyle/>
          <a:p>
            <a:pPr algn="ctr"/>
            <a:r>
              <a:rPr lang="zh-CN" altLang="en-US" sz="3200" dirty="0">
                <a:latin typeface="-apple-system"/>
              </a:rPr>
              <a:t>取得相同数量样本</a:t>
            </a:r>
            <a:r>
              <a:rPr lang="en-US" altLang="zh-CN" sz="3200" dirty="0">
                <a:latin typeface="-apple-system"/>
              </a:rPr>
              <a:t>(</a:t>
            </a:r>
            <a:r>
              <a:rPr lang="zh-CN" altLang="en-US" sz="3200" dirty="0">
                <a:latin typeface="-apple-system"/>
              </a:rPr>
              <a:t>例如</a:t>
            </a:r>
            <a:r>
              <a:rPr lang="en-US" altLang="zh-CN" sz="3200" dirty="0">
                <a:latin typeface="-apple-system"/>
              </a:rPr>
              <a:t>20%)</a:t>
            </a:r>
            <a:r>
              <a:rPr lang="zh-CN" altLang="en-US" sz="3200" dirty="0">
                <a:latin typeface="-apple-system"/>
              </a:rPr>
              <a:t>需要的空间大小</a:t>
            </a:r>
            <a:endParaRPr lang="zh-CN" altLang="en-US" sz="3200" dirty="0"/>
          </a:p>
        </p:txBody>
      </p:sp>
      <p:pic>
        <p:nvPicPr>
          <p:cNvPr id="2056" name="Picture 8" descr="这里写图片描述"/>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8696" y="1347345"/>
            <a:ext cx="10794608" cy="35414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custDataLst>
              <p:tags r:id="rId1"/>
            </p:custDataLst>
          </p:nvPr>
        </p:nvSpPr>
        <p:spPr>
          <a:xfrm>
            <a:off x="1682750" y="-85090"/>
            <a:ext cx="9611995" cy="2143125"/>
          </a:xfrm>
          <a:prstGeom prst="rect">
            <a:avLst/>
          </a:prstGeom>
          <a:noFill/>
        </p:spPr>
        <p:txBody>
          <a:bodyPr wrap="square" rtlCol="0" anchor="ctr" anchorCtr="0">
            <a:noAutofit/>
          </a:bodyPr>
          <a:p>
            <a:pPr lvl="0" algn="l">
              <a:buNone/>
            </a:pPr>
            <a:r>
              <a:rPr lang="en-US" altLang="zh-CN" sz="2400">
                <a:solidFill>
                  <a:srgbClr val="000000"/>
                </a:solidFill>
                <a:latin typeface="微软雅黑" panose="020B0503020204020204" pitchFamily="34" charset="-122"/>
                <a:ea typeface="微软雅黑" panose="020B0503020204020204" pitchFamily="34" charset="-122"/>
              </a:rPr>
              <a:t>5.</a:t>
            </a:r>
            <a:r>
              <a:rPr lang="zh-CN" altLang="en-US" sz="2400">
                <a:solidFill>
                  <a:srgbClr val="000000"/>
                </a:solidFill>
                <a:latin typeface="微软雅黑" panose="020B0503020204020204" pitchFamily="34" charset="-122"/>
                <a:ea typeface="微软雅黑" panose="020B0503020204020204" pitchFamily="34" charset="-122"/>
              </a:rPr>
              <a:t>某城镇人均耐用消费品指出、人均年可支配收入以及耐用消费品价格指数如下表所示。请建立多元回归模型，即</a:t>
            </a:r>
            <a:r>
              <a:rPr lang="en-US" altLang="zh-CN" sz="2400">
                <a:solidFill>
                  <a:srgbClr val="000000"/>
                </a:solidFill>
                <a:latin typeface="微软雅黑" panose="020B0503020204020204" pitchFamily="34" charset="-122"/>
                <a:ea typeface="微软雅黑" panose="020B0503020204020204" pitchFamily="34" charset="-122"/>
              </a:rPr>
              <a:t>Y</a:t>
            </a:r>
            <a:r>
              <a:rPr lang="zh-CN" altLang="en-US" sz="2400">
                <a:solidFill>
                  <a:srgbClr val="000000"/>
                </a:solidFill>
                <a:latin typeface="微软雅黑" panose="020B0503020204020204" pitchFamily="34" charset="-122"/>
                <a:ea typeface="微软雅黑" panose="020B0503020204020204" pitchFamily="34" charset="-122"/>
              </a:rPr>
              <a:t>与</a:t>
            </a:r>
            <a:r>
              <a:rPr lang="en-US" altLang="zh-CN" sz="2400">
                <a:solidFill>
                  <a:srgbClr val="000000"/>
                </a:solidFill>
                <a:latin typeface="微软雅黑" panose="020B0503020204020204" pitchFamily="34" charset="-122"/>
                <a:ea typeface="微软雅黑" panose="020B0503020204020204" pitchFamily="34" charset="-122"/>
              </a:rPr>
              <a:t>X1,X2</a:t>
            </a:r>
            <a:r>
              <a:rPr lang="zh-CN" altLang="en-US" sz="2400">
                <a:solidFill>
                  <a:srgbClr val="000000"/>
                </a:solidFill>
                <a:latin typeface="微软雅黑" panose="020B0503020204020204" pitchFamily="34" charset="-122"/>
                <a:ea typeface="微软雅黑" panose="020B0503020204020204" pitchFamily="34" charset="-122"/>
              </a:rPr>
              <a:t>的回归关系（可利用电脑矩阵计算）。（</a:t>
            </a:r>
            <a:r>
              <a:rPr lang="zh-CN" altLang="en-US" sz="2400">
                <a:solidFill>
                  <a:srgbClr val="FF0000"/>
                </a:solidFill>
                <a:latin typeface="微软雅黑" panose="020B0503020204020204" pitchFamily="34" charset="-122"/>
                <a:ea typeface="微软雅黑" panose="020B0503020204020204" pitchFamily="34" charset="-122"/>
              </a:rPr>
              <a:t>多元回归分析的</a:t>
            </a:r>
            <a:r>
              <a:rPr lang="zh-CN" altLang="en-US" sz="2400">
                <a:solidFill>
                  <a:srgbClr val="FF0000"/>
                </a:solidFill>
                <a:latin typeface="微软雅黑" panose="020B0503020204020204" pitchFamily="34" charset="-122"/>
                <a:ea typeface="微软雅黑" panose="020B0503020204020204" pitchFamily="34" charset="-122"/>
              </a:rPr>
              <a:t>计算不在考核范围</a:t>
            </a:r>
            <a:r>
              <a:rPr lang="zh-CN" altLang="en-US" sz="2400">
                <a:solidFill>
                  <a:srgbClr val="000000"/>
                </a:solidFill>
                <a:latin typeface="微软雅黑" panose="020B0503020204020204" pitchFamily="34" charset="-122"/>
                <a:ea typeface="微软雅黑" panose="020B0503020204020204" pitchFamily="34" charset="-122"/>
              </a:rPr>
              <a:t>）</a:t>
            </a:r>
            <a:endParaRPr lang="zh-CN" altLang="en-US" sz="2400">
              <a:solidFill>
                <a:srgbClr val="000000"/>
              </a:solidFill>
              <a:latin typeface="微软雅黑" panose="020B0503020204020204" pitchFamily="34" charset="-122"/>
              <a:ea typeface="微软雅黑" panose="020B0503020204020204" pitchFamily="34" charset="-122"/>
            </a:endParaRPr>
          </a:p>
        </p:txBody>
      </p:sp>
      <p:sp>
        <p:nvSpPr>
          <p:cNvPr id="10" name="矩形 9"/>
          <p:cNvSpPr/>
          <p:nvPr>
            <p:custDataLst>
              <p:tags r:id="rId2"/>
            </p:custDataLst>
          </p:nvPr>
        </p:nvSpPr>
        <p:spPr>
          <a:xfrm>
            <a:off x="3952875" y="6203156"/>
            <a:ext cx="4286250" cy="357188"/>
          </a:xfrm>
          <a:prstGeom prst="rect">
            <a:avLst/>
          </a:prstGeom>
          <a:solidFill>
            <a:srgbClr val="FBFAE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p>
            <a:pPr lvl="0" algn="l">
              <a:buNone/>
            </a:pPr>
            <a:r>
              <a:rPr lang="zh-CN" altLang="en-US" sz="1125">
                <a:solidFill>
                  <a:srgbClr val="F84F41"/>
                </a:solidFill>
                <a:latin typeface="微软雅黑" panose="020B0503020204020204" pitchFamily="34" charset="-122"/>
                <a:ea typeface="微软雅黑" panose="020B0503020204020204" pitchFamily="34" charset="-122"/>
                <a:cs typeface="微软雅黑" panose="020B0503020204020204" pitchFamily="34" charset="-122"/>
              </a:rPr>
              <a:t>正常使用主观题需2.0以上版本雨课堂</a:t>
            </a:r>
            <a:endParaRPr lang="zh-CN" altLang="en-US" sz="1125">
              <a:solidFill>
                <a:srgbClr val="F84F4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1" name="图片 10"/>
          <p:cNvPicPr>
            <a:picLocks noChangeAspect="1"/>
          </p:cNvPicPr>
          <p:nvPr/>
        </p:nvPicPr>
        <p:blipFill>
          <a:blip r:embed="rId3"/>
          <a:stretch>
            <a:fillRect/>
          </a:stretch>
        </p:blipFill>
        <p:spPr>
          <a:xfrm>
            <a:off x="1739900" y="1564005"/>
            <a:ext cx="8711565" cy="4202430"/>
          </a:xfrm>
          <a:prstGeom prst="rect">
            <a:avLst/>
          </a:prstGeom>
        </p:spPr>
      </p:pic>
      <p:sp>
        <p:nvSpPr>
          <p:cNvPr id="2" name="圆角矩形 1"/>
          <p:cNvSpPr/>
          <p:nvPr>
            <p:custDataLst>
              <p:tags r:id="rId4"/>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pitchFamily="34" charset="-122"/>
                <a:ea typeface="微软雅黑" panose="020B0503020204020204" pitchFamily="34" charset="-122"/>
              </a:rPr>
              <a:t>作答</a:t>
            </a:r>
            <a:endParaRPr lang="zh-CN" altLang="en-US" sz="1600">
              <a:solidFill>
                <a:srgbClr val="FFFFFF"/>
              </a:solidFill>
              <a:latin typeface="微软雅黑" panose="020B0503020204020204" pitchFamily="34" charset="-122"/>
              <a:ea typeface="微软雅黑" panose="020B0503020204020204" pitchFamily="34" charset="-122"/>
            </a:endParaRPr>
          </a:p>
        </p:txBody>
      </p:sp>
      <p:grpSp>
        <p:nvGrpSpPr>
          <p:cNvPr id="9" name="组合 8"/>
          <p:cNvGrpSpPr/>
          <p:nvPr>
            <p:custDataLst>
              <p:tags r:id="rId5"/>
            </p:custDataLst>
          </p:nvPr>
        </p:nvGrpSpPr>
        <p:grpSpPr>
          <a:xfrm>
            <a:off x="0" y="0"/>
            <a:ext cx="4286250" cy="490061"/>
            <a:chOff x="-8300" y="0"/>
            <a:chExt cx="9000" cy="1029"/>
          </a:xfrm>
        </p:grpSpPr>
        <p:sp>
          <p:nvSpPr>
            <p:cNvPr id="5" name="TitleBackground"/>
            <p:cNvSpPr/>
            <p:nvPr>
              <p:custDataLst>
                <p:tags r:id="rId6"/>
              </p:custDataLst>
            </p:nvPr>
          </p:nvSpPr>
          <p:spPr>
            <a:xfrm>
              <a:off x="-8300" y="0"/>
              <a:ext cx="90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 name="ColorBlock"/>
            <p:cNvSpPr/>
            <p:nvPr>
              <p:custDataLst>
                <p:tags r:id="rId7"/>
              </p:custDataLst>
            </p:nvPr>
          </p:nvSpPr>
          <p:spPr>
            <a:xfrm>
              <a:off x="-830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7" name="TypeText"/>
            <p:cNvSpPr txBox="1"/>
            <p:nvPr>
              <p:custDataLst>
                <p:tags r:id="rId8"/>
              </p:custDataLst>
            </p:nvPr>
          </p:nvSpPr>
          <p:spPr>
            <a:xfrm>
              <a:off x="-7767" y="0"/>
              <a:ext cx="3000" cy="1000"/>
            </a:xfrm>
            <a:prstGeom prst="rect">
              <a:avLst/>
            </a:prstGeom>
            <a:noFill/>
          </p:spPr>
          <p:txBody>
            <a:bodyPr wrap="none" rtlCol="0" anchor="ctr" anchorCtr="0">
              <a:no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主观题</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8" name="TipText"/>
            <p:cNvSpPr txBox="1"/>
            <p:nvPr>
              <p:custDataLst>
                <p:tags r:id="rId9"/>
              </p:custDataLst>
            </p:nvPr>
          </p:nvSpPr>
          <p:spPr>
            <a:xfrm>
              <a:off x="-5823" y="229"/>
              <a:ext cx="3600" cy="800"/>
            </a:xfrm>
            <a:prstGeom prst="rect">
              <a:avLst/>
            </a:prstGeom>
            <a:noFill/>
          </p:spPr>
          <p:txBody>
            <a:bodyPr wrap="none" rtlCol="0" anchor="ctr" anchorCtr="0">
              <a:noAutofit/>
            </a:bodyPr>
            <a:p>
              <a:pPr lvl="0" algn="l">
                <a:buNone/>
              </a:pPr>
              <a:r>
                <a:rPr lang="zh-CN" altLang="en-US" sz="1500">
                  <a:solidFill>
                    <a:srgbClr val="808080"/>
                  </a:solidFill>
                  <a:latin typeface="微软雅黑" panose="020B0503020204020204" pitchFamily="34" charset="-122"/>
                  <a:ea typeface="微软雅黑" panose="020B0503020204020204" pitchFamily="34" charset="-122"/>
                  <a:cs typeface="微软雅黑" panose="020B0503020204020204" pitchFamily="34" charset="-122"/>
                </a:rPr>
                <a:t>10分</a:t>
              </a:r>
              <a:endParaRPr lang="zh-CN" altLang="en-US" sz="1500">
                <a:solidFill>
                  <a:srgbClr val="80808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12" name="图片 11" descr="tmp257B"/>
          <p:cNvPicPr>
            <a:picLocks noChangeAspect="1"/>
          </p:cNvPicPr>
          <p:nvPr>
            <p:custDataLst>
              <p:tags r:id="rId10"/>
            </p:custDataLst>
          </p:nvPr>
        </p:nvPicPr>
        <p:blipFill>
          <a:blip r:embed="rId11"/>
          <a:stretch>
            <a:fillRect/>
          </a:stretch>
        </p:blipFill>
        <p:spPr>
          <a:xfrm>
            <a:off x="10642600" y="63500"/>
            <a:ext cx="1422400" cy="508000"/>
          </a:xfrm>
          <a:prstGeom prst="rect">
            <a:avLst/>
          </a:prstGeom>
        </p:spPr>
      </p:pic>
    </p:spTree>
    <p:custDataLst>
      <p:tags r:id="rId12"/>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维数灾难 </a:t>
            </a:r>
            <a:r>
              <a:rPr lang="en-US" altLang="zh-CN" dirty="0"/>
              <a:t>(The Curse of Dimensionality)</a:t>
            </a:r>
            <a:endParaRPr lang="zh-CN" altLang="en-US" dirty="0"/>
          </a:p>
        </p:txBody>
      </p:sp>
      <p:sp>
        <p:nvSpPr>
          <p:cNvPr id="3" name="内容占位符 2"/>
          <p:cNvSpPr>
            <a:spLocks noGrp="1"/>
          </p:cNvSpPr>
          <p:nvPr>
            <p:ph idx="1"/>
          </p:nvPr>
        </p:nvSpPr>
        <p:spPr>
          <a:xfrm>
            <a:off x="394447" y="789709"/>
            <a:ext cx="11355295" cy="5790551"/>
          </a:xfrm>
        </p:spPr>
        <p:txBody>
          <a:bodyPr/>
          <a:lstStyle/>
          <a:p>
            <a:r>
              <a:rPr lang="zh-CN" altLang="en-US" dirty="0"/>
              <a:t>维数灾难与过拟合</a:t>
            </a:r>
            <a:endParaRPr lang="en-US" altLang="zh-CN" dirty="0"/>
          </a:p>
          <a:p>
            <a:pPr lvl="1"/>
            <a:endParaRPr lang="zh-CN" altLang="en-US" dirty="0"/>
          </a:p>
        </p:txBody>
      </p:sp>
      <p:sp>
        <p:nvSpPr>
          <p:cNvPr id="4" name="矩形 3"/>
          <p:cNvSpPr/>
          <p:nvPr/>
        </p:nvSpPr>
        <p:spPr>
          <a:xfrm>
            <a:off x="6096000" y="6146841"/>
            <a:ext cx="5786969" cy="369332"/>
          </a:xfrm>
          <a:prstGeom prst="rect">
            <a:avLst/>
          </a:prstGeom>
        </p:spPr>
        <p:txBody>
          <a:bodyPr wrap="none">
            <a:spAutoFit/>
          </a:bodyPr>
          <a:lstStyle/>
          <a:p>
            <a:r>
              <a:rPr lang="zh-CN" altLang="en-US" dirty="0"/>
              <a:t>https://blog.csdn.net/zc02051126/article/details/49618633</a:t>
            </a:r>
            <a:endParaRPr lang="zh-CN" altLang="en-US" dirty="0"/>
          </a:p>
        </p:txBody>
      </p:sp>
      <p:sp>
        <p:nvSpPr>
          <p:cNvPr id="10" name="矩形 9"/>
          <p:cNvSpPr/>
          <p:nvPr/>
        </p:nvSpPr>
        <p:spPr>
          <a:xfrm>
            <a:off x="698697" y="5513194"/>
            <a:ext cx="10683572" cy="584775"/>
          </a:xfrm>
          <a:prstGeom prst="rect">
            <a:avLst/>
          </a:prstGeom>
        </p:spPr>
        <p:txBody>
          <a:bodyPr wrap="square">
            <a:spAutoFit/>
          </a:bodyPr>
          <a:lstStyle/>
          <a:p>
            <a:pPr algn="ctr"/>
            <a:r>
              <a:rPr lang="zh-CN" altLang="en-US" sz="3200" dirty="0">
                <a:latin typeface="-apple-system"/>
              </a:rPr>
              <a:t>随着特征维度增加样本在样本空间中的分布情况</a:t>
            </a:r>
            <a:endParaRPr lang="zh-CN" altLang="en-US" sz="3200" dirty="0"/>
          </a:p>
        </p:txBody>
      </p:sp>
      <p:pic>
        <p:nvPicPr>
          <p:cNvPr id="4102" name="Picture 6" descr="这里写图片描述"/>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8697" y="1704084"/>
            <a:ext cx="10775242" cy="36885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维数灾难 </a:t>
            </a:r>
            <a:r>
              <a:rPr lang="en-US" altLang="zh-CN" dirty="0"/>
              <a:t>(The Curse of Dimensionality)</a:t>
            </a:r>
            <a:endParaRPr lang="zh-CN" altLang="en-US" dirty="0"/>
          </a:p>
        </p:txBody>
      </p:sp>
      <p:sp>
        <p:nvSpPr>
          <p:cNvPr id="3" name="内容占位符 2"/>
          <p:cNvSpPr>
            <a:spLocks noGrp="1"/>
          </p:cNvSpPr>
          <p:nvPr>
            <p:ph idx="1"/>
          </p:nvPr>
        </p:nvSpPr>
        <p:spPr>
          <a:xfrm>
            <a:off x="394447" y="789709"/>
            <a:ext cx="11355295" cy="5790551"/>
          </a:xfrm>
        </p:spPr>
        <p:txBody>
          <a:bodyPr/>
          <a:lstStyle/>
          <a:p>
            <a:r>
              <a:rPr lang="zh-CN" altLang="en-US" dirty="0"/>
              <a:t>维数灾难与过拟合</a:t>
            </a:r>
            <a:endParaRPr lang="en-US" altLang="zh-CN" dirty="0"/>
          </a:p>
          <a:p>
            <a:pPr lvl="1"/>
            <a:endParaRPr lang="zh-CN" altLang="en-US" dirty="0"/>
          </a:p>
        </p:txBody>
      </p:sp>
      <p:sp>
        <p:nvSpPr>
          <p:cNvPr id="4" name="矩形 3"/>
          <p:cNvSpPr/>
          <p:nvPr/>
        </p:nvSpPr>
        <p:spPr>
          <a:xfrm>
            <a:off x="394447" y="6210928"/>
            <a:ext cx="5786969" cy="369332"/>
          </a:xfrm>
          <a:prstGeom prst="rect">
            <a:avLst/>
          </a:prstGeom>
        </p:spPr>
        <p:txBody>
          <a:bodyPr wrap="none">
            <a:spAutoFit/>
          </a:bodyPr>
          <a:lstStyle/>
          <a:p>
            <a:r>
              <a:rPr lang="zh-CN" altLang="en-US" dirty="0"/>
              <a:t>https://blog.csdn.net/zc02051126/article/details/49618633</a:t>
            </a:r>
            <a:endParaRPr lang="zh-CN" altLang="en-US" dirty="0"/>
          </a:p>
        </p:txBody>
      </p:sp>
      <p:pic>
        <p:nvPicPr>
          <p:cNvPr id="4100" name="Picture 4" descr="这里写图片描述"/>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203576" y="949215"/>
            <a:ext cx="5593977" cy="544637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这里写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3064" y="2671644"/>
            <a:ext cx="4104362" cy="12145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维数灾难 </a:t>
            </a:r>
            <a:r>
              <a:rPr lang="en-US" altLang="zh-CN" dirty="0"/>
              <a:t>(The Curse of Dimensionality)</a:t>
            </a:r>
            <a:endParaRPr lang="zh-CN" altLang="en-US" dirty="0"/>
          </a:p>
        </p:txBody>
      </p:sp>
      <p:sp>
        <p:nvSpPr>
          <p:cNvPr id="3" name="内容占位符 2"/>
          <p:cNvSpPr>
            <a:spLocks noGrp="1"/>
          </p:cNvSpPr>
          <p:nvPr>
            <p:ph idx="1"/>
          </p:nvPr>
        </p:nvSpPr>
        <p:spPr>
          <a:xfrm>
            <a:off x="394447" y="789709"/>
            <a:ext cx="11355295" cy="5790551"/>
          </a:xfrm>
        </p:spPr>
        <p:txBody>
          <a:bodyPr/>
          <a:lstStyle/>
          <a:p>
            <a:r>
              <a:rPr lang="zh-CN" altLang="en-US" dirty="0"/>
              <a:t>由理查德</a:t>
            </a:r>
            <a:r>
              <a:rPr lang="en-US" altLang="zh-CN" dirty="0"/>
              <a:t>·</a:t>
            </a:r>
            <a:r>
              <a:rPr lang="zh-CN" altLang="en-US" dirty="0"/>
              <a:t>贝尔曼（</a:t>
            </a:r>
            <a:r>
              <a:rPr lang="en-US" altLang="zh-CN" dirty="0"/>
              <a:t>Richard Bellman</a:t>
            </a:r>
            <a:r>
              <a:rPr lang="zh-CN" altLang="en-US" dirty="0"/>
              <a:t>）在考虑优化问题时提出</a:t>
            </a:r>
            <a:endParaRPr lang="en-US" altLang="zh-CN" dirty="0"/>
          </a:p>
          <a:p>
            <a:pPr lvl="1"/>
            <a:r>
              <a:rPr lang="zh-CN" altLang="en-US" dirty="0"/>
              <a:t>描述当空间维度增加时，分析和组织高维空间中的数据，因体积指数增加而遇到各种问题场景</a:t>
            </a:r>
            <a:endParaRPr lang="en-US" altLang="zh-CN" dirty="0"/>
          </a:p>
          <a:p>
            <a:pPr lvl="1"/>
            <a:r>
              <a:rPr lang="zh-CN" altLang="en-US" dirty="0"/>
              <a:t>维度增加，空间的体积增加得很快，使得可用的数据变得稀疏</a:t>
            </a:r>
            <a:endParaRPr lang="en-US" altLang="zh-CN" dirty="0"/>
          </a:p>
          <a:p>
            <a:pPr lvl="1"/>
            <a:r>
              <a:rPr lang="zh-CN" altLang="en-US" dirty="0"/>
              <a:t>稀疏性对于任何要求有统计学意义的方法而言都是一个问题</a:t>
            </a:r>
            <a:endParaRPr lang="en-US" altLang="zh-CN" dirty="0"/>
          </a:p>
          <a:p>
            <a:pPr lvl="1"/>
            <a:r>
              <a:rPr lang="zh-CN" altLang="en-US" dirty="0"/>
              <a:t>为了获得统计学上可靠的结果，需要的数据量呈指数级增长</a:t>
            </a:r>
            <a:endParaRPr lang="en-US" altLang="zh-CN" dirty="0"/>
          </a:p>
          <a:p>
            <a:pPr lvl="1"/>
            <a:r>
              <a:rPr lang="zh-CN" altLang="en-US" dirty="0"/>
              <a:t>高维空间中，所有的数据都很稀疏，从很多角度看都不相似，因而平常使用的数据组织策略变得极其低效</a:t>
            </a:r>
            <a:endParaRPr lang="en-US" altLang="zh-CN" dirty="0"/>
          </a:p>
          <a:p>
            <a:pPr lvl="1"/>
            <a:endParaRPr lang="zh-CN" altLang="en-US" dirty="0"/>
          </a:p>
        </p:txBody>
      </p:sp>
      <p:sp>
        <p:nvSpPr>
          <p:cNvPr id="5" name="矩形 4"/>
          <p:cNvSpPr/>
          <p:nvPr/>
        </p:nvSpPr>
        <p:spPr>
          <a:xfrm>
            <a:off x="919041" y="5806681"/>
            <a:ext cx="10748364" cy="523220"/>
          </a:xfrm>
          <a:prstGeom prst="rect">
            <a:avLst/>
          </a:prstGeom>
        </p:spPr>
        <p:txBody>
          <a:bodyPr wrap="square">
            <a:spAutoFit/>
          </a:bodyPr>
          <a:lstStyle/>
          <a:p>
            <a:pPr algn="ctr"/>
            <a:r>
              <a:rPr lang="zh-CN" altLang="en-US" sz="2800" dirty="0">
                <a:solidFill>
                  <a:srgbClr val="333333"/>
                </a:solidFill>
                <a:latin typeface="Arial" panose="020B0604020202020204" pitchFamily="34" charset="0"/>
              </a:rPr>
              <a:t>“维数灾难”通常是用来作为不要处理高维数据的借口</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标题 1"/>
              <p:cNvSpPr>
                <a:spLocks noGrp="1"/>
              </p:cNvSpPr>
              <p:nvPr>
                <p:ph type="title"/>
              </p:nvPr>
            </p:nvSpPr>
            <p:spPr/>
            <p:txBody>
              <a:bodyPr/>
              <a:lstStyle/>
              <a:p>
                <a:r>
                  <a:rPr lang="zh-CN" altLang="en-US" dirty="0"/>
                  <a:t>支持向量机：核函数</a:t>
                </a:r>
                <a14:m>
                  <m:oMath xmlns:m="http://schemas.openxmlformats.org/officeDocument/2006/math">
                    <m:r>
                      <a:rPr lang="zh-CN" altLang="en-US">
                        <a:latin typeface="Cambria Math" panose="02040503050406030204" pitchFamily="18" charset="0"/>
                      </a:rPr>
                      <m:t>𝓚</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a:latin typeface="Cambria Math" panose="02040503050406030204" pitchFamily="18" charset="0"/>
                              </a:rPr>
                              <m:t>𝒙</m:t>
                            </m:r>
                          </m:e>
                          <m:sub>
                            <m:r>
                              <a:rPr lang="en-US" altLang="zh-CN">
                                <a:latin typeface="Cambria Math" panose="02040503050406030204" pitchFamily="18" charset="0"/>
                              </a:rPr>
                              <m:t>𝒊</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𝒙</m:t>
                            </m:r>
                          </m:e>
                          <m:sub>
                            <m:r>
                              <a:rPr lang="en-US" altLang="zh-CN">
                                <a:latin typeface="Cambria Math" panose="02040503050406030204" pitchFamily="18" charset="0"/>
                              </a:rPr>
                              <m:t>𝒋</m:t>
                            </m:r>
                          </m:sub>
                        </m:sSub>
                      </m:e>
                    </m:d>
                    <m:r>
                      <a:rPr lang="en-US" altLang="zh-CN" b="1" i="1" smtClean="0">
                        <a:latin typeface="Cambria Math" panose="02040503050406030204" pitchFamily="18" charset="0"/>
                      </a:rPr>
                      <m:t>=</m:t>
                    </m:r>
                    <m:r>
                      <a:rPr lang="zh-CN" altLang="en-US" b="1" i="1" smtClean="0">
                        <a:latin typeface="Cambria Math" panose="02040503050406030204" pitchFamily="18" charset="0"/>
                      </a:rPr>
                      <m:t>𝝓</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𝒊</m:t>
                                </m:r>
                              </m:sub>
                            </m:sSub>
                          </m:e>
                        </m:d>
                      </m:e>
                      <m:sup>
                        <m:r>
                          <a:rPr lang="en-US" altLang="zh-CN" b="1" i="1" smtClean="0">
                            <a:latin typeface="Cambria Math" panose="02040503050406030204" pitchFamily="18" charset="0"/>
                          </a:rPr>
                          <m:t>𝑻</m:t>
                        </m:r>
                      </m:sup>
                    </m:sSup>
                    <m:r>
                      <a:rPr lang="zh-CN" altLang="en-US" i="1">
                        <a:latin typeface="Cambria Math" panose="02040503050406030204" pitchFamily="18" charset="0"/>
                      </a:rPr>
                      <m:t>𝝓</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𝒋</m:t>
                        </m:r>
                      </m:sub>
                    </m:sSub>
                    <m:r>
                      <a:rPr lang="en-US" altLang="zh-CN" b="1" i="1" smtClean="0">
                        <a:latin typeface="Cambria Math" panose="02040503050406030204" pitchFamily="18" charset="0"/>
                      </a:rPr>
                      <m:t>)</m:t>
                    </m:r>
                  </m:oMath>
                </a14:m>
                <a:endParaRPr lang="zh-CN" altLang="en-US" dirty="0"/>
              </a:p>
            </p:txBody>
          </p:sp>
        </mc:Choice>
        <mc:Fallback>
          <p:sp>
            <p:nvSpPr>
              <p:cNvPr id="2" name="标题 1"/>
              <p:cNvSpPr>
                <a:spLocks noRot="1" noChangeAspect="1" noMove="1" noResize="1" noEditPoints="1" noAdjustHandles="1" noChangeArrowheads="1" noChangeShapeType="1" noTextEdit="1"/>
              </p:cNvSpPr>
              <p:nvPr>
                <p:ph type="title"/>
              </p:nvPr>
            </p:nvSpPr>
            <p:spPr>
              <a:blipFill rotWithShape="1">
                <a:blip r:embed="rId1"/>
                <a:stretch>
                  <a:fillRect l="-1" r="5" b="71"/>
                </a:stretch>
              </a:blipFill>
            </p:spPr>
            <p:txBody>
              <a:bodyPr/>
              <a:lstStyle/>
              <a:p>
                <a:r>
                  <a:rPr lang="zh-CN" altLang="en-US">
                    <a:noFill/>
                  </a:rPr>
                  <a:t> </a:t>
                </a:r>
              </a:p>
            </p:txBody>
          </p:sp>
        </mc:Fallback>
      </mc:AlternateContent>
      <p:sp>
        <p:nvSpPr>
          <p:cNvPr id="3" name="内容占位符 2"/>
          <p:cNvSpPr>
            <a:spLocks noGrp="1"/>
          </p:cNvSpPr>
          <p:nvPr>
            <p:ph idx="1"/>
          </p:nvPr>
        </p:nvSpPr>
        <p:spPr/>
        <p:txBody>
          <a:bodyPr/>
          <a:lstStyle/>
          <a:p>
            <a:r>
              <a:rPr lang="zh-CN" altLang="en-US" dirty="0"/>
              <a:t>将线性不可分样本从原始空间映射到一个高维的特征空间</a:t>
            </a:r>
            <a:endParaRPr lang="en-US" altLang="zh-CN" dirty="0"/>
          </a:p>
          <a:p>
            <a:pPr lvl="1"/>
            <a:r>
              <a:rPr lang="zh-CN" altLang="en-US" dirty="0"/>
              <a:t>使得样本在这个特征空间中高概率线性可分</a:t>
            </a:r>
            <a:endParaRPr lang="en-US" altLang="zh-CN" dirty="0"/>
          </a:p>
          <a:p>
            <a:pPr lvl="1"/>
            <a:r>
              <a:rPr lang="zh-CN" altLang="en-US" dirty="0"/>
              <a:t>如果原始空间是有限维，那么一定存在一个高维特征空间使样本可分</a:t>
            </a:r>
            <a:r>
              <a:rPr lang="en-US" altLang="zh-CN" dirty="0"/>
              <a:t>[</a:t>
            </a:r>
            <a:r>
              <a:rPr lang="en-US" altLang="zh-CN" dirty="0" err="1"/>
              <a:t>Shawe</a:t>
            </a:r>
            <a:r>
              <a:rPr lang="en-US" altLang="zh-CN" dirty="0"/>
              <a:t>-Taylor, J. 2004]</a:t>
            </a:r>
            <a:r>
              <a:rPr lang="zh-CN" altLang="en-US" dirty="0"/>
              <a:t>。</a:t>
            </a:r>
            <a:endParaRPr lang="zh-CN" altLang="en-US" dirty="0"/>
          </a:p>
          <a:p>
            <a:endParaRPr lang="zh-CN" altLang="en-US" dirty="0"/>
          </a:p>
        </p:txBody>
      </p:sp>
      <p:sp>
        <p:nvSpPr>
          <p:cNvPr id="7" name="文本框 6"/>
          <p:cNvSpPr txBox="1"/>
          <p:nvPr/>
        </p:nvSpPr>
        <p:spPr>
          <a:xfrm>
            <a:off x="1232182" y="3429000"/>
            <a:ext cx="738664" cy="2761536"/>
          </a:xfrm>
          <a:prstGeom prst="rect">
            <a:avLst/>
          </a:prstGeom>
          <a:noFill/>
        </p:spPr>
        <p:txBody>
          <a:bodyPr vert="eaVert" wrap="square" rtlCol="0">
            <a:spAutoFit/>
          </a:bodyPr>
          <a:lstStyle/>
          <a:p>
            <a:pPr algn="ctr"/>
            <a:r>
              <a:rPr lang="zh-CN" altLang="zh-CN" sz="3600" b="1" dirty="0">
                <a:solidFill>
                  <a:srgbClr val="000000"/>
                </a:solidFill>
                <a:latin typeface="等线" panose="02010600030101010101" pitchFamily="2" charset="-122"/>
                <a:ea typeface="等线" panose="02010600030101010101" pitchFamily="2" charset="-122"/>
                <a:cs typeface="Times New Roman" panose="02020603050405020304" pitchFamily="16" charset="0"/>
              </a:rPr>
              <a:t>常见核函数</a:t>
            </a:r>
            <a:endParaRPr lang="zh-CN" altLang="zh-CN" sz="3600" dirty="0">
              <a:latin typeface="等线" panose="02010600030101010101" pitchFamily="2" charset="-122"/>
              <a:ea typeface="等线" panose="02010600030101010101" pitchFamily="2" charset="-122"/>
              <a:cs typeface="Times New Roman" panose="02020603050405020304" pitchFamily="16" charset="0"/>
            </a:endParaRPr>
          </a:p>
        </p:txBody>
      </p:sp>
      <mc:AlternateContent xmlns:mc="http://schemas.openxmlformats.org/markup-compatibility/2006" xmlns:a14="http://schemas.microsoft.com/office/drawing/2010/main">
        <mc:Choice Requires="a14">
          <p:graphicFrame>
            <p:nvGraphicFramePr>
              <p:cNvPr id="8" name="表格 7"/>
              <p:cNvGraphicFramePr>
                <a:graphicFrameLocks noGrp="1"/>
              </p:cNvGraphicFramePr>
              <p:nvPr/>
            </p:nvGraphicFramePr>
            <p:xfrm>
              <a:off x="2229223" y="3331243"/>
              <a:ext cx="8128000" cy="3030412"/>
            </p:xfrm>
            <a:graphic>
              <a:graphicData uri="http://schemas.openxmlformats.org/drawingml/2006/table">
                <a:tbl>
                  <a:tblPr firstRow="1" bandRow="1">
                    <a:tableStyleId>{5940675A-B579-460E-94D1-54222C63F5DA}</a:tableStyleId>
                  </a:tblPr>
                  <a:tblGrid>
                    <a:gridCol w="2329660"/>
                    <a:gridCol w="5798340"/>
                  </a:tblGrid>
                  <a:tr h="177635">
                    <a:tc>
                      <a:txBody>
                        <a:bodyPr/>
                        <a:lstStyle/>
                        <a:p>
                          <a:pPr algn="ctr"/>
                          <a:r>
                            <a:rPr lang="zh-CN" altLang="en-US" sz="3200" dirty="0">
                              <a:latin typeface="楷体" panose="02010609060101010101" pitchFamily="49" charset="-122"/>
                              <a:ea typeface="楷体" panose="02010609060101010101" pitchFamily="49" charset="-122"/>
                            </a:rPr>
                            <a:t>线性</a:t>
                          </a:r>
                          <a:endParaRPr lang="zh-CN" altLang="en-US" sz="3200" dirty="0">
                            <a:latin typeface="楷体" panose="02010609060101010101" pitchFamily="49" charset="-122"/>
                            <a:ea typeface="楷体" panose="02010609060101010101" pitchFamily="49" charset="-122"/>
                          </a:endParaRPr>
                        </a:p>
                      </a:txBody>
                      <a:tcPr anchor="ct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CN" sz="3200" b="0" i="1" smtClean="0">
                                        <a:latin typeface="Cambria Math" panose="02040503050406030204" pitchFamily="18" charset="0"/>
                                      </a:rPr>
                                    </m:ctrlPr>
                                  </m:sSubSupPr>
                                  <m:e>
                                    <m:r>
                                      <a:rPr lang="en-US" altLang="zh-CN" sz="3200" smtClean="0">
                                        <a:latin typeface="Cambria Math" panose="02040503050406030204" pitchFamily="18" charset="0"/>
                                      </a:rPr>
                                      <m:t>𝒙</m:t>
                                    </m:r>
                                  </m:e>
                                  <m:sub>
                                    <m:r>
                                      <a:rPr lang="en-US" altLang="zh-CN" sz="3200" smtClean="0">
                                        <a:latin typeface="Cambria Math" panose="02040503050406030204" pitchFamily="18" charset="0"/>
                                      </a:rPr>
                                      <m:t>𝒊</m:t>
                                    </m:r>
                                  </m:sub>
                                  <m:sup>
                                    <m:r>
                                      <a:rPr lang="en-US" altLang="zh-CN" sz="3200" b="0" i="1" smtClean="0">
                                        <a:latin typeface="Cambria Math" panose="02040503050406030204" pitchFamily="18" charset="0"/>
                                      </a:rPr>
                                      <m:t>𝑇</m:t>
                                    </m:r>
                                  </m:sup>
                                </m:sSubSup>
                                <m:sSub>
                                  <m:sSubPr>
                                    <m:ctrlPr>
                                      <a:rPr lang="en-US" altLang="zh-CN" sz="3200" i="1" smtClean="0">
                                        <a:latin typeface="Cambria Math" panose="02040503050406030204" pitchFamily="18" charset="0"/>
                                      </a:rPr>
                                    </m:ctrlPr>
                                  </m:sSubPr>
                                  <m:e>
                                    <m:r>
                                      <a:rPr lang="en-US" altLang="zh-CN" sz="3200" smtClean="0">
                                        <a:latin typeface="Cambria Math" panose="02040503050406030204" pitchFamily="18" charset="0"/>
                                      </a:rPr>
                                      <m:t>𝒙</m:t>
                                    </m:r>
                                  </m:e>
                                  <m:sub>
                                    <m:r>
                                      <a:rPr lang="en-US" altLang="zh-CN" sz="3200" smtClean="0">
                                        <a:latin typeface="Cambria Math" panose="02040503050406030204" pitchFamily="18" charset="0"/>
                                      </a:rPr>
                                      <m:t>𝒋</m:t>
                                    </m:r>
                                  </m:sub>
                                </m:sSub>
                              </m:oMath>
                            </m:oMathPara>
                          </a14:m>
                          <a:endParaRPr lang="zh-CN" altLang="en-US" sz="3200" dirty="0"/>
                        </a:p>
                      </a:txBody>
                      <a:tcPr anchor="ctr"/>
                    </a:tc>
                  </a:tr>
                  <a:tr h="370840">
                    <a:tc>
                      <a:txBody>
                        <a:bodyPr/>
                        <a:lstStyle/>
                        <a:p>
                          <a:pPr algn="ctr"/>
                          <a:r>
                            <a:rPr lang="zh-CN" altLang="en-US" sz="3200" dirty="0">
                              <a:latin typeface="楷体" panose="02010609060101010101" pitchFamily="49" charset="-122"/>
                              <a:ea typeface="楷体" panose="02010609060101010101" pitchFamily="49" charset="-122"/>
                            </a:rPr>
                            <a:t>多项式</a:t>
                          </a:r>
                          <a:endParaRPr lang="zh-CN" altLang="en-US" sz="3200" dirty="0">
                            <a:latin typeface="楷体" panose="02010609060101010101" pitchFamily="49" charset="-122"/>
                            <a:ea typeface="楷体" panose="02010609060101010101" pitchFamily="49"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p>
                                  <m:sSupPr>
                                    <m:ctrlPr>
                                      <a:rPr lang="en-US" altLang="zh-CN" sz="3200" b="0" i="1" smtClean="0">
                                        <a:latin typeface="Cambria Math" panose="02040503050406030204" pitchFamily="18" charset="0"/>
                                      </a:rPr>
                                    </m:ctrlPr>
                                  </m:sSupPr>
                                  <m:e>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𝛾</m:t>
                                        </m:r>
                                        <m:sSubSup>
                                          <m:sSubSupPr>
                                            <m:ctrlPr>
                                              <a:rPr lang="en-US" altLang="zh-CN" sz="3200" b="0" i="1" smtClean="0">
                                                <a:latin typeface="Cambria Math" panose="02040503050406030204" pitchFamily="18" charset="0"/>
                                              </a:rPr>
                                            </m:ctrlPr>
                                          </m:sSubSupPr>
                                          <m:e>
                                            <m:r>
                                              <a:rPr lang="en-US" altLang="zh-CN" sz="3200" smtClean="0">
                                                <a:latin typeface="Cambria Math" panose="02040503050406030204" pitchFamily="18" charset="0"/>
                                              </a:rPr>
                                              <m:t>𝒙</m:t>
                                            </m:r>
                                          </m:e>
                                          <m:sub>
                                            <m:r>
                                              <a:rPr lang="en-US" altLang="zh-CN" sz="3200" smtClean="0">
                                                <a:latin typeface="Cambria Math" panose="02040503050406030204" pitchFamily="18" charset="0"/>
                                              </a:rPr>
                                              <m:t>𝒊</m:t>
                                            </m:r>
                                          </m:sub>
                                          <m:sup>
                                            <m:r>
                                              <a:rPr lang="en-US" altLang="zh-CN" sz="3200" b="0" i="1" smtClean="0">
                                                <a:latin typeface="Cambria Math" panose="02040503050406030204" pitchFamily="18" charset="0"/>
                                              </a:rPr>
                                              <m:t>𝑇</m:t>
                                            </m:r>
                                          </m:sup>
                                        </m:sSubSup>
                                        <m:sSub>
                                          <m:sSubPr>
                                            <m:ctrlPr>
                                              <a:rPr lang="en-US" altLang="zh-CN" sz="3200" i="1" smtClean="0">
                                                <a:latin typeface="Cambria Math" panose="02040503050406030204" pitchFamily="18" charset="0"/>
                                              </a:rPr>
                                            </m:ctrlPr>
                                          </m:sSubPr>
                                          <m:e>
                                            <m:r>
                                              <a:rPr lang="en-US" altLang="zh-CN" sz="3200" smtClean="0">
                                                <a:latin typeface="Cambria Math" panose="02040503050406030204" pitchFamily="18" charset="0"/>
                                              </a:rPr>
                                              <m:t>𝒙</m:t>
                                            </m:r>
                                          </m:e>
                                          <m:sub>
                                            <m:r>
                                              <a:rPr lang="en-US" altLang="zh-CN" sz="3200" smtClean="0">
                                                <a:latin typeface="Cambria Math" panose="02040503050406030204" pitchFamily="18" charset="0"/>
                                              </a:rPr>
                                              <m:t>𝒋</m:t>
                                            </m:r>
                                          </m:sub>
                                        </m:sSub>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𝑐</m:t>
                                        </m:r>
                                      </m:e>
                                    </m:d>
                                  </m:e>
                                  <m:sup>
                                    <m:r>
                                      <a:rPr lang="en-US" altLang="zh-CN" sz="3200" b="0" i="1" smtClean="0">
                                        <a:latin typeface="Cambria Math" panose="02040503050406030204" pitchFamily="18" charset="0"/>
                                      </a:rPr>
                                      <m:t>𝑛</m:t>
                                    </m:r>
                                  </m:sup>
                                </m:sSup>
                              </m:oMath>
                            </m:oMathPara>
                          </a14:m>
                          <a:endParaRPr lang="zh-CN" altLang="en-US" sz="3200" dirty="0"/>
                        </a:p>
                      </a:txBody>
                      <a:tcPr anchor="ctr"/>
                    </a:tc>
                  </a:tr>
                  <a:tr h="370840">
                    <a:tc>
                      <a:txBody>
                        <a:bodyPr/>
                        <a:lstStyle/>
                        <a:p>
                          <a:pPr algn="ctr"/>
                          <a:r>
                            <a:rPr lang="zh-CN" altLang="en-US" sz="3200" dirty="0">
                              <a:latin typeface="楷体" panose="02010609060101010101" pitchFamily="49" charset="-122"/>
                              <a:ea typeface="楷体" panose="02010609060101010101" pitchFamily="49" charset="-122"/>
                            </a:rPr>
                            <a:t>径向基函数</a:t>
                          </a:r>
                          <a:endParaRPr lang="zh-CN" altLang="en-US" sz="3200" dirty="0">
                            <a:latin typeface="楷体" panose="02010609060101010101" pitchFamily="49" charset="-122"/>
                            <a:ea typeface="楷体" panose="02010609060101010101" pitchFamily="49"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p>
                                  <m:sSupPr>
                                    <m:ctrlPr>
                                      <a:rPr lang="en-US" altLang="zh-CN" sz="3200" i="1" smtClean="0">
                                        <a:latin typeface="Cambria Math" panose="02040503050406030204" pitchFamily="18" charset="0"/>
                                      </a:rPr>
                                    </m:ctrlPr>
                                  </m:sSupPr>
                                  <m:e>
                                    <m:r>
                                      <a:rPr lang="en-US" altLang="zh-CN" sz="3200" b="0" i="1" smtClean="0">
                                        <a:latin typeface="Cambria Math" panose="02040503050406030204" pitchFamily="18" charset="0"/>
                                      </a:rPr>
                                      <m:t>𝑒</m:t>
                                    </m:r>
                                  </m:e>
                                  <m:sup>
                                    <m:r>
                                      <a:rPr lang="en-US" altLang="zh-CN" sz="3200" b="0" i="1" smtClean="0">
                                        <a:latin typeface="Cambria Math" panose="02040503050406030204" pitchFamily="18" charset="0"/>
                                      </a:rPr>
                                      <m:t>−</m:t>
                                    </m:r>
                                    <m:f>
                                      <m:fPr>
                                        <m:ctrlPr>
                                          <a:rPr lang="en-US" altLang="zh-CN" sz="3200" b="0" i="1" smtClean="0">
                                            <a:latin typeface="Cambria Math" panose="02040503050406030204" pitchFamily="18" charset="0"/>
                                          </a:rPr>
                                        </m:ctrlPr>
                                      </m:fPr>
                                      <m:num>
                                        <m:sSup>
                                          <m:sSupPr>
                                            <m:ctrlPr>
                                              <a:rPr lang="en-US" altLang="zh-CN" sz="3200" b="0" i="1" smtClean="0">
                                                <a:latin typeface="Cambria Math" panose="02040503050406030204" pitchFamily="18" charset="0"/>
                                              </a:rPr>
                                            </m:ctrlPr>
                                          </m:sSupPr>
                                          <m:e>
                                            <m:d>
                                              <m:dPr>
                                                <m:begChr m:val="‖"/>
                                                <m:endChr m:val="‖"/>
                                                <m:ctrlPr>
                                                  <a:rPr lang="en-US" altLang="zh-CN" sz="3200" b="0" i="1" smtClean="0">
                                                    <a:latin typeface="Cambria Math" panose="02040503050406030204" pitchFamily="18" charset="0"/>
                                                  </a:rPr>
                                                </m:ctrlPr>
                                              </m:dPr>
                                              <m:e>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𝑥</m:t>
                                                    </m:r>
                                                  </m:e>
                                                  <m:sub>
                                                    <m:r>
                                                      <a:rPr lang="en-US" altLang="zh-CN" sz="3200" b="0" i="1" smtClean="0">
                                                        <a:latin typeface="Cambria Math" panose="02040503050406030204" pitchFamily="18" charset="0"/>
                                                      </a:rPr>
                                                      <m:t>𝑖</m:t>
                                                    </m:r>
                                                  </m:sub>
                                                </m:sSub>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𝑥</m:t>
                                                    </m:r>
                                                  </m:e>
                                                  <m:sub>
                                                    <m:r>
                                                      <a:rPr lang="en-US" altLang="zh-CN" sz="3200" b="0" i="1" smtClean="0">
                                                        <a:latin typeface="Cambria Math" panose="02040503050406030204" pitchFamily="18" charset="0"/>
                                                      </a:rPr>
                                                      <m:t>𝑗</m:t>
                                                    </m:r>
                                                  </m:sub>
                                                </m:sSub>
                                              </m:e>
                                            </m:d>
                                          </m:e>
                                          <m:sup>
                                            <m:r>
                                              <a:rPr lang="en-US" altLang="zh-CN" sz="3200" b="0" i="1" smtClean="0">
                                                <a:latin typeface="Cambria Math" panose="02040503050406030204" pitchFamily="18" charset="0"/>
                                              </a:rPr>
                                              <m:t>2</m:t>
                                            </m:r>
                                          </m:sup>
                                        </m:sSup>
                                      </m:num>
                                      <m:den>
                                        <m:r>
                                          <a:rPr lang="en-US" altLang="zh-CN" sz="3200" b="0" i="1" smtClean="0">
                                            <a:latin typeface="Cambria Math" panose="02040503050406030204" pitchFamily="18" charset="0"/>
                                          </a:rPr>
                                          <m:t>2</m:t>
                                        </m:r>
                                        <m:sSup>
                                          <m:sSupPr>
                                            <m:ctrlPr>
                                              <a:rPr lang="en-US" altLang="zh-CN" sz="3200" b="0" i="1" smtClean="0">
                                                <a:latin typeface="Cambria Math" panose="02040503050406030204" pitchFamily="18" charset="0"/>
                                              </a:rPr>
                                            </m:ctrlPr>
                                          </m:sSupPr>
                                          <m:e>
                                            <m:r>
                                              <a:rPr lang="zh-CN" altLang="en-US" sz="3200" b="0" i="1" smtClean="0">
                                                <a:latin typeface="Cambria Math" panose="02040503050406030204" pitchFamily="18" charset="0"/>
                                              </a:rPr>
                                              <m:t>𝜎</m:t>
                                            </m:r>
                                          </m:e>
                                          <m:sup>
                                            <m:r>
                                              <a:rPr lang="en-US" altLang="zh-CN" sz="3200" b="0" i="1" smtClean="0">
                                                <a:latin typeface="Cambria Math" panose="02040503050406030204" pitchFamily="18" charset="0"/>
                                              </a:rPr>
                                              <m:t>2</m:t>
                                            </m:r>
                                          </m:sup>
                                        </m:sSup>
                                      </m:den>
                                    </m:f>
                                  </m:sup>
                                </m:sSup>
                              </m:oMath>
                            </m:oMathPara>
                          </a14:m>
                          <a:endParaRPr lang="zh-CN" altLang="en-US" sz="3200" dirty="0"/>
                        </a:p>
                      </a:txBody>
                      <a:tcPr anchor="ctr"/>
                    </a:tc>
                  </a:tr>
                  <a:tr h="370840">
                    <a:tc>
                      <a:txBody>
                        <a:bodyPr/>
                        <a:lstStyle/>
                        <a:p>
                          <a:pPr algn="ctr"/>
                          <a:r>
                            <a:rPr lang="en-US" altLang="zh-CN" sz="3200" dirty="0">
                              <a:latin typeface="楷体" panose="02010609060101010101" pitchFamily="49" charset="-122"/>
                              <a:ea typeface="楷体" panose="02010609060101010101" pitchFamily="49" charset="-122"/>
                            </a:rPr>
                            <a:t>Sigmoid</a:t>
                          </a:r>
                          <a:endParaRPr lang="zh-CN" altLang="en-US" sz="3200" dirty="0">
                            <a:latin typeface="楷体" panose="02010609060101010101" pitchFamily="49" charset="-122"/>
                            <a:ea typeface="楷体" panose="02010609060101010101" pitchFamily="49" charset="-122"/>
                          </a:endParaRPr>
                        </a:p>
                      </a:txBody>
                      <a:tcPr anchor="ctr"/>
                    </a:tc>
                    <a:tc>
                      <a:txBody>
                        <a:bodyPr/>
                        <a:lstStyle/>
                        <a:p>
                          <a:pPr algn="ctr"/>
                          <a14:m>
                            <m:oMathPara xmlns:m="http://schemas.openxmlformats.org/officeDocument/2006/math">
                              <m:oMathParaPr>
                                <m:jc m:val="centerGroup"/>
                              </m:oMathParaPr>
                              <m:oMath xmlns:m="http://schemas.openxmlformats.org/officeDocument/2006/math">
                                <m:func>
                                  <m:funcPr>
                                    <m:ctrlPr>
                                      <a:rPr lang="en-US" altLang="zh-CN" sz="3200" i="1" smtClean="0">
                                        <a:latin typeface="Cambria Math" panose="02040503050406030204" pitchFamily="18" charset="0"/>
                                      </a:rPr>
                                    </m:ctrlPr>
                                  </m:funcPr>
                                  <m:fName>
                                    <m:r>
                                      <m:rPr>
                                        <m:sty m:val="p"/>
                                      </m:rPr>
                                      <a:rPr lang="en-US" altLang="zh-CN" sz="3200" i="0" smtClean="0">
                                        <a:latin typeface="Cambria Math" panose="02040503050406030204" pitchFamily="18" charset="0"/>
                                      </a:rPr>
                                      <m:t>tanh</m:t>
                                    </m:r>
                                  </m:fName>
                                  <m:e>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𝑥</m:t>
                                        </m:r>
                                      </m:e>
                                      <m:sub>
                                        <m:r>
                                          <a:rPr lang="en-US" altLang="zh-CN" sz="3200" b="0" i="1" smtClean="0">
                                            <a:latin typeface="Cambria Math" panose="02040503050406030204" pitchFamily="18" charset="0"/>
                                          </a:rPr>
                                          <m:t>𝑖</m:t>
                                        </m:r>
                                      </m:sub>
                                    </m:sSub>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𝑥</m:t>
                                        </m:r>
                                      </m:e>
                                      <m:sub>
                                        <m:r>
                                          <a:rPr lang="en-US" altLang="zh-CN" sz="3200" b="0" i="1" smtClean="0">
                                            <a:latin typeface="Cambria Math" panose="02040503050406030204" pitchFamily="18" charset="0"/>
                                          </a:rPr>
                                          <m:t>𝑗</m:t>
                                        </m:r>
                                      </m:sub>
                                    </m:sSub>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𝛾</m:t>
                                    </m:r>
                                    <m:r>
                                      <a:rPr lang="en-US" altLang="zh-CN" sz="3200" b="0" i="1" smtClean="0">
                                        <a:latin typeface="Cambria Math" panose="02040503050406030204" pitchFamily="18" charset="0"/>
                                      </a:rPr>
                                      <m:t>)</m:t>
                                    </m:r>
                                  </m:e>
                                </m:func>
                              </m:oMath>
                            </m:oMathPara>
                          </a14:m>
                          <a:endParaRPr lang="zh-CN" altLang="en-US" sz="3200" dirty="0"/>
                        </a:p>
                      </a:txBody>
                      <a:tcPr anchor="ctr"/>
                    </a:tc>
                  </a:tr>
                </a:tbl>
              </a:graphicData>
            </a:graphic>
          </p:graphicFrame>
        </mc:Choice>
        <mc:Fallback xmlns="">
          <p:graphicFrame>
            <p:nvGraphicFramePr>
              <p:cNvPr id="8" name="表格 7"/>
              <p:cNvGraphicFramePr>
                <a:graphicFrameLocks noGrp="1"/>
              </p:cNvGraphicFramePr>
              <p:nvPr/>
            </p:nvGraphicFramePr>
            <p:xfrm>
              <a:off x="2229223" y="3331243"/>
              <a:ext cx="8128000" cy="3030412"/>
            </p:xfrm>
            <a:graphic>
              <a:graphicData uri="http://schemas.openxmlformats.org/drawingml/2006/table">
                <a:tbl>
                  <a:tblPr firstRow="1" bandRow="1">
                    <a:tableStyleId>{5940675A-B579-460E-94D1-54222C63F5DA}</a:tableStyleId>
                  </a:tblPr>
                  <a:tblGrid>
                    <a:gridCol w="2329660"/>
                    <a:gridCol w="5798340"/>
                  </a:tblGrid>
                  <a:tr h="638175">
                    <a:tc>
                      <a:txBody>
                        <a:bodyPr/>
                        <a:lstStyle/>
                        <a:p>
                          <a:pPr algn="ctr"/>
                          <a:r>
                            <a:rPr lang="zh-CN" altLang="en-US" sz="3200" dirty="0">
                              <a:latin typeface="楷体" panose="02010609060101010101" pitchFamily="49" charset="-122"/>
                              <a:ea typeface="楷体" panose="02010609060101010101" pitchFamily="49" charset="-122"/>
                            </a:rPr>
                            <a:t>线性</a:t>
                          </a:r>
                          <a:endParaRPr lang="zh-CN" altLang="en-US" sz="3200" dirty="0">
                            <a:latin typeface="楷体" panose="02010609060101010101" pitchFamily="49" charset="-122"/>
                            <a:ea typeface="楷体" panose="02010609060101010101" pitchFamily="49" charset="-122"/>
                          </a:endParaRPr>
                        </a:p>
                      </a:txBody>
                      <a:tcPr anchor="ctr"/>
                    </a:tc>
                    <a:tc>
                      <a:txBody>
                        <a:bodyPr/>
                        <a:lstStyle/>
                        <a:p>
                          <a:endParaRPr lang="zh-CN"/>
                        </a:p>
                      </a:txBody>
                      <a:tcPr anchor="ctr">
                        <a:blipFill>
                          <a:blip r:embed="rId2"/>
                        </a:blipFill>
                      </a:tcPr>
                    </a:tc>
                  </a:tr>
                  <a:tr h="704850">
                    <a:tc>
                      <a:txBody>
                        <a:bodyPr/>
                        <a:lstStyle/>
                        <a:p>
                          <a:pPr algn="ctr"/>
                          <a:r>
                            <a:rPr lang="zh-CN" altLang="en-US" sz="3200" dirty="0">
                              <a:latin typeface="楷体" panose="02010609060101010101" pitchFamily="49" charset="-122"/>
                              <a:ea typeface="楷体" panose="02010609060101010101" pitchFamily="49" charset="-122"/>
                            </a:rPr>
                            <a:t>多项式</a:t>
                          </a:r>
                          <a:endParaRPr lang="zh-CN" altLang="en-US" sz="3200" dirty="0">
                            <a:latin typeface="楷体" panose="02010609060101010101" pitchFamily="49" charset="-122"/>
                            <a:ea typeface="楷体" panose="02010609060101010101" pitchFamily="49" charset="-122"/>
                          </a:endParaRPr>
                        </a:p>
                      </a:txBody>
                      <a:tcPr anchor="ctr"/>
                    </a:tc>
                    <a:tc>
                      <a:txBody>
                        <a:bodyPr/>
                        <a:lstStyle/>
                        <a:p>
                          <a:endParaRPr lang="zh-CN"/>
                        </a:p>
                      </a:txBody>
                      <a:tcPr anchor="ctr">
                        <a:blipFill>
                          <a:blip r:embed="rId2"/>
                        </a:blipFill>
                      </a:tcPr>
                    </a:tc>
                  </a:tr>
                  <a:tr h="958215">
                    <a:tc>
                      <a:txBody>
                        <a:bodyPr/>
                        <a:lstStyle/>
                        <a:p>
                          <a:pPr algn="ctr"/>
                          <a:r>
                            <a:rPr lang="zh-CN" altLang="en-US" sz="3200" dirty="0">
                              <a:latin typeface="楷体" panose="02010609060101010101" pitchFamily="49" charset="-122"/>
                              <a:ea typeface="楷体" panose="02010609060101010101" pitchFamily="49" charset="-122"/>
                            </a:rPr>
                            <a:t>径向基函数</a:t>
                          </a:r>
                          <a:endParaRPr lang="zh-CN" altLang="en-US" sz="3200" dirty="0">
                            <a:latin typeface="楷体" panose="02010609060101010101" pitchFamily="49" charset="-122"/>
                            <a:ea typeface="楷体" panose="02010609060101010101" pitchFamily="49" charset="-122"/>
                          </a:endParaRPr>
                        </a:p>
                      </a:txBody>
                      <a:tcPr anchor="ctr"/>
                    </a:tc>
                    <a:tc>
                      <a:txBody>
                        <a:bodyPr/>
                        <a:lstStyle/>
                        <a:p>
                          <a:endParaRPr lang="zh-CN"/>
                        </a:p>
                      </a:txBody>
                      <a:tcPr anchor="ctr">
                        <a:blipFill>
                          <a:blip r:embed="rId2"/>
                        </a:blipFill>
                      </a:tcPr>
                    </a:tc>
                  </a:tr>
                  <a:tr h="579120">
                    <a:tc>
                      <a:txBody>
                        <a:bodyPr/>
                        <a:lstStyle/>
                        <a:p>
                          <a:pPr algn="ctr"/>
                          <a:r>
                            <a:rPr lang="en-US" altLang="zh-CN" sz="3200" dirty="0">
                              <a:latin typeface="楷体" panose="02010609060101010101" pitchFamily="49" charset="-122"/>
                              <a:ea typeface="楷体" panose="02010609060101010101" pitchFamily="49" charset="-122"/>
                            </a:rPr>
                            <a:t>Sigmoid</a:t>
                          </a:r>
                          <a:endParaRPr lang="zh-CN" altLang="en-US" sz="3200" dirty="0">
                            <a:latin typeface="楷体" panose="02010609060101010101" pitchFamily="49" charset="-122"/>
                            <a:ea typeface="楷体" panose="02010609060101010101" pitchFamily="49" charset="-122"/>
                          </a:endParaRPr>
                        </a:p>
                      </a:txBody>
                      <a:tcPr anchor="ctr"/>
                    </a:tc>
                    <a:tc>
                      <a:txBody>
                        <a:bodyPr/>
                        <a:lstStyle/>
                        <a:p>
                          <a:endParaRPr lang="zh-CN"/>
                        </a:p>
                      </a:txBody>
                      <a:tcPr anchor="ctr">
                        <a:blipFill>
                          <a:blip r:embed="rId2"/>
                        </a:blipFill>
                      </a:tcPr>
                    </a:tc>
                  </a:tr>
                </a:tbl>
              </a:graphicData>
            </a:graphic>
          </p:graphicFrame>
        </mc:Fallback>
      </mc:AlternateContent>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1219200" y="635000"/>
            <a:ext cx="9753600" cy="2143125"/>
          </a:xfrm>
          <a:prstGeom prst="rect">
            <a:avLst/>
          </a:prstGeom>
          <a:noFill/>
        </p:spPr>
        <p:txBody>
          <a:bodyPr vert="horz" wrap="square" rtlCol="0" anchor="ctr" anchorCtr="0">
            <a:noAutofit/>
          </a:bodyPr>
          <a:lstStyle/>
          <a:p>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图中的特征映射采用了那种核函数？</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文本框 6"/>
          <p:cNvSpPr txBox="1"/>
          <p:nvPr>
            <p:custDataLst>
              <p:tags r:id="rId2"/>
            </p:custDataLst>
          </p:nvPr>
        </p:nvSpPr>
        <p:spPr>
          <a:xfrm>
            <a:off x="2438400" y="2786063"/>
            <a:ext cx="85344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线性</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文本框 7"/>
          <p:cNvSpPr txBox="1"/>
          <p:nvPr>
            <p:custDataLst>
              <p:tags r:id="rId3"/>
            </p:custDataLst>
          </p:nvPr>
        </p:nvSpPr>
        <p:spPr>
          <a:xfrm>
            <a:off x="2438400" y="3643313"/>
            <a:ext cx="85344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多项式</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文本框 8"/>
          <p:cNvSpPr txBox="1"/>
          <p:nvPr>
            <p:custDataLst>
              <p:tags r:id="rId4"/>
            </p:custDataLst>
          </p:nvPr>
        </p:nvSpPr>
        <p:spPr>
          <a:xfrm>
            <a:off x="2438400" y="4500563"/>
            <a:ext cx="85344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径向基</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文本框 9"/>
          <p:cNvSpPr txBox="1"/>
          <p:nvPr>
            <p:custDataLst>
              <p:tags r:id="rId5"/>
            </p:custDataLst>
          </p:nvPr>
        </p:nvSpPr>
        <p:spPr>
          <a:xfrm>
            <a:off x="2438400" y="5357813"/>
            <a:ext cx="8534400" cy="642938"/>
          </a:xfrm>
          <a:prstGeom prst="rect">
            <a:avLst/>
          </a:prstGeom>
          <a:noFill/>
        </p:spPr>
        <p:txBody>
          <a:bodyPr vert="horz" rtlCol="0" anchor="ctr" anchorCtr="0">
            <a:noAutofit/>
          </a:bodyPr>
          <a:lstStyle/>
          <a:p>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Sigmoid</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椭圆 10"/>
          <p:cNvSpPr>
            <a:spLocks noChangeAspect="1"/>
          </p:cNvSpPr>
          <p:nvPr>
            <p:custDataLst>
              <p:tags r:id="rId6"/>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椭圆 11"/>
          <p:cNvSpPr>
            <a:spLocks noChangeAspect="1"/>
          </p:cNvSpPr>
          <p:nvPr>
            <p:custDataLst>
              <p:tags r:id="rId7"/>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椭圆 12"/>
          <p:cNvSpPr>
            <a:spLocks noChangeAspect="1"/>
          </p:cNvSpPr>
          <p:nvPr>
            <p:custDataLst>
              <p:tags r:id="rId8"/>
            </p:custDataLst>
          </p:nvPr>
        </p:nvSpPr>
        <p:spPr>
          <a:xfrm>
            <a:off x="1571625"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椭圆 13"/>
          <p:cNvSpPr>
            <a:spLocks noChangeAspect="1"/>
          </p:cNvSpPr>
          <p:nvPr>
            <p:custDataLst>
              <p:tags r:id="rId9"/>
            </p:custDataLst>
          </p:nvPr>
        </p:nvSpPr>
        <p:spPr>
          <a:xfrm>
            <a:off x="15716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圆角 14"/>
          <p:cNvSpPr/>
          <p:nvPr>
            <p:custDataLst>
              <p:tags r:id="rId10"/>
            </p:custDataLst>
          </p:nvPr>
        </p:nvSpPr>
        <p:spPr>
          <a:xfrm>
            <a:off x="4841031" y="3065672"/>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endParaRPr lang="zh-CN" altLang="en-US"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2" name="Picture 2"/>
          <p:cNvPicPr>
            <a:picLocks noChangeAspect="1" noChangeArrowheads="1"/>
          </p:cNvPicPr>
          <p:nvPr/>
        </p:nvPicPr>
        <p:blipFill>
          <a:blip r:embed="rId11" cstate="print"/>
          <a:srcRect/>
          <a:stretch>
            <a:fillRect/>
          </a:stretch>
        </p:blipFill>
        <p:spPr bwMode="auto">
          <a:xfrm>
            <a:off x="8563184" y="698500"/>
            <a:ext cx="3206908" cy="3206909"/>
          </a:xfrm>
          <a:prstGeom prst="rect">
            <a:avLst/>
          </a:prstGeom>
          <a:noFill/>
          <a:ln w="9525">
            <a:noFill/>
            <a:miter lim="800000"/>
            <a:headEnd/>
            <a:tailEnd/>
          </a:ln>
        </p:spPr>
      </p:pic>
      <mc:AlternateContent xmlns:mc="http://schemas.openxmlformats.org/markup-compatibility/2006" xmlns:a14="http://schemas.microsoft.com/office/drawing/2010/main">
        <mc:Choice Requires="a14">
          <p:graphicFrame>
            <p:nvGraphicFramePr>
              <p:cNvPr id="23" name="表格 22"/>
              <p:cNvGraphicFramePr>
                <a:graphicFrameLocks noGrp="1"/>
              </p:cNvGraphicFramePr>
              <p:nvPr/>
            </p:nvGraphicFramePr>
            <p:xfrm>
              <a:off x="5660276" y="4049971"/>
              <a:ext cx="6112069" cy="2364233"/>
            </p:xfrm>
            <a:graphic>
              <a:graphicData uri="http://schemas.openxmlformats.org/drawingml/2006/table">
                <a:tbl>
                  <a:tblPr firstRow="1" bandRow="1">
                    <a:tableStyleId>{5940675A-B579-460E-94D1-54222C63F5DA}</a:tableStyleId>
                  </a:tblPr>
                  <a:tblGrid>
                    <a:gridCol w="1751851"/>
                    <a:gridCol w="4360218"/>
                  </a:tblGrid>
                  <a:tr h="177635">
                    <a:tc>
                      <a:txBody>
                        <a:bodyPr/>
                        <a:lstStyle/>
                        <a:p>
                          <a:pPr algn="ctr"/>
                          <a:r>
                            <a:rPr lang="zh-CN" altLang="en-US" sz="2400" dirty="0">
                              <a:latin typeface="楷体" panose="02010609060101010101" pitchFamily="49" charset="-122"/>
                              <a:ea typeface="楷体" panose="02010609060101010101" pitchFamily="49" charset="-122"/>
                            </a:rPr>
                            <a:t>线性</a:t>
                          </a:r>
                          <a:endParaRPr lang="zh-CN" altLang="en-US" sz="2400" dirty="0">
                            <a:latin typeface="楷体" panose="02010609060101010101" pitchFamily="49" charset="-122"/>
                            <a:ea typeface="楷体" panose="02010609060101010101" pitchFamily="49" charset="-122"/>
                          </a:endParaRPr>
                        </a:p>
                      </a:txBody>
                      <a:tcPr anchor="ct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CN" sz="2400" b="0" i="1" smtClean="0">
                                        <a:latin typeface="Cambria Math" panose="02040503050406030204" pitchFamily="18" charset="0"/>
                                      </a:rPr>
                                    </m:ctrlPr>
                                  </m:sSubSupPr>
                                  <m:e>
                                    <m:r>
                                      <a:rPr lang="en-US" altLang="zh-CN" sz="2400" smtClean="0">
                                        <a:latin typeface="Cambria Math" panose="02040503050406030204" pitchFamily="18" charset="0"/>
                                      </a:rPr>
                                      <m:t>𝒙</m:t>
                                    </m:r>
                                  </m:e>
                                  <m:sub>
                                    <m:r>
                                      <a:rPr lang="en-US" altLang="zh-CN" sz="2400" smtClean="0">
                                        <a:latin typeface="Cambria Math" panose="02040503050406030204" pitchFamily="18" charset="0"/>
                                      </a:rPr>
                                      <m:t>𝒊</m:t>
                                    </m:r>
                                  </m:sub>
                                  <m:sup>
                                    <m:r>
                                      <a:rPr lang="en-US" altLang="zh-CN" sz="2400" b="0" i="1" smtClean="0">
                                        <a:latin typeface="Cambria Math" panose="02040503050406030204" pitchFamily="18" charset="0"/>
                                      </a:rPr>
                                      <m:t>𝑇</m:t>
                                    </m:r>
                                  </m:sup>
                                </m:sSubSup>
                                <m:sSub>
                                  <m:sSubPr>
                                    <m:ctrlPr>
                                      <a:rPr lang="en-US" altLang="zh-CN" sz="2400" i="1" smtClean="0">
                                        <a:latin typeface="Cambria Math" panose="02040503050406030204" pitchFamily="18" charset="0"/>
                                      </a:rPr>
                                    </m:ctrlPr>
                                  </m:sSubPr>
                                  <m:e>
                                    <m:r>
                                      <a:rPr lang="en-US" altLang="zh-CN" sz="2400" smtClean="0">
                                        <a:latin typeface="Cambria Math" panose="02040503050406030204" pitchFamily="18" charset="0"/>
                                      </a:rPr>
                                      <m:t>𝒙</m:t>
                                    </m:r>
                                  </m:e>
                                  <m:sub>
                                    <m:r>
                                      <a:rPr lang="en-US" altLang="zh-CN" sz="2400" smtClean="0">
                                        <a:latin typeface="Cambria Math" panose="02040503050406030204" pitchFamily="18" charset="0"/>
                                      </a:rPr>
                                      <m:t>𝒋</m:t>
                                    </m:r>
                                  </m:sub>
                                </m:sSub>
                              </m:oMath>
                            </m:oMathPara>
                          </a14:m>
                          <a:endParaRPr lang="zh-CN" altLang="en-US" sz="2400" dirty="0"/>
                        </a:p>
                      </a:txBody>
                      <a:tcPr anchor="ctr"/>
                    </a:tc>
                  </a:tr>
                  <a:tr h="370840">
                    <a:tc>
                      <a:txBody>
                        <a:bodyPr/>
                        <a:lstStyle/>
                        <a:p>
                          <a:pPr algn="ctr"/>
                          <a:r>
                            <a:rPr lang="zh-CN" altLang="en-US" sz="2400" dirty="0">
                              <a:latin typeface="楷体" panose="02010609060101010101" pitchFamily="49" charset="-122"/>
                              <a:ea typeface="楷体" panose="02010609060101010101" pitchFamily="49" charset="-122"/>
                            </a:rPr>
                            <a:t>多项式</a:t>
                          </a:r>
                          <a:endParaRPr lang="zh-CN" altLang="en-US" sz="2400" dirty="0">
                            <a:latin typeface="楷体" panose="02010609060101010101" pitchFamily="49" charset="-122"/>
                            <a:ea typeface="楷体" panose="02010609060101010101" pitchFamily="49"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p>
                                  <m:sSupPr>
                                    <m:ctrlPr>
                                      <a:rPr lang="en-US" altLang="zh-CN" sz="2400" b="0" i="1" smtClean="0">
                                        <a:latin typeface="Cambria Math" panose="02040503050406030204" pitchFamily="18" charset="0"/>
                                      </a:rPr>
                                    </m:ctrlPr>
                                  </m:sSupPr>
                                  <m:e>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𝛾</m:t>
                                        </m:r>
                                        <m:sSubSup>
                                          <m:sSubSupPr>
                                            <m:ctrlPr>
                                              <a:rPr lang="en-US" altLang="zh-CN" sz="2400" b="0" i="1" smtClean="0">
                                                <a:latin typeface="Cambria Math" panose="02040503050406030204" pitchFamily="18" charset="0"/>
                                              </a:rPr>
                                            </m:ctrlPr>
                                          </m:sSubSupPr>
                                          <m:e>
                                            <m:r>
                                              <a:rPr lang="en-US" altLang="zh-CN" sz="2400" smtClean="0">
                                                <a:latin typeface="Cambria Math" panose="02040503050406030204" pitchFamily="18" charset="0"/>
                                              </a:rPr>
                                              <m:t>𝒙</m:t>
                                            </m:r>
                                          </m:e>
                                          <m:sub>
                                            <m:r>
                                              <a:rPr lang="en-US" altLang="zh-CN" sz="2400" smtClean="0">
                                                <a:latin typeface="Cambria Math" panose="02040503050406030204" pitchFamily="18" charset="0"/>
                                              </a:rPr>
                                              <m:t>𝒊</m:t>
                                            </m:r>
                                          </m:sub>
                                          <m:sup>
                                            <m:r>
                                              <a:rPr lang="en-US" altLang="zh-CN" sz="2400" b="0" i="1" smtClean="0">
                                                <a:latin typeface="Cambria Math" panose="02040503050406030204" pitchFamily="18" charset="0"/>
                                              </a:rPr>
                                              <m:t>𝑇</m:t>
                                            </m:r>
                                          </m:sup>
                                        </m:sSubSup>
                                        <m:sSub>
                                          <m:sSubPr>
                                            <m:ctrlPr>
                                              <a:rPr lang="en-US" altLang="zh-CN" sz="2400" i="1" smtClean="0">
                                                <a:latin typeface="Cambria Math" panose="02040503050406030204" pitchFamily="18" charset="0"/>
                                              </a:rPr>
                                            </m:ctrlPr>
                                          </m:sSubPr>
                                          <m:e>
                                            <m:r>
                                              <a:rPr lang="en-US" altLang="zh-CN" sz="2400" smtClean="0">
                                                <a:latin typeface="Cambria Math" panose="02040503050406030204" pitchFamily="18" charset="0"/>
                                              </a:rPr>
                                              <m:t>𝒙</m:t>
                                            </m:r>
                                          </m:e>
                                          <m:sub>
                                            <m:r>
                                              <a:rPr lang="en-US" altLang="zh-CN" sz="2400" smtClean="0">
                                                <a:latin typeface="Cambria Math" panose="02040503050406030204" pitchFamily="18" charset="0"/>
                                              </a:rPr>
                                              <m:t>𝒋</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𝑐</m:t>
                                        </m:r>
                                      </m:e>
                                    </m:d>
                                  </m:e>
                                  <m:sup>
                                    <m:r>
                                      <a:rPr lang="en-US" altLang="zh-CN" sz="2400" b="0" i="1" smtClean="0">
                                        <a:latin typeface="Cambria Math" panose="02040503050406030204" pitchFamily="18" charset="0"/>
                                      </a:rPr>
                                      <m:t>𝑛</m:t>
                                    </m:r>
                                  </m:sup>
                                </m:sSup>
                              </m:oMath>
                            </m:oMathPara>
                          </a14:m>
                          <a:endParaRPr lang="zh-CN" altLang="en-US" sz="2400" dirty="0"/>
                        </a:p>
                      </a:txBody>
                      <a:tcPr anchor="ctr"/>
                    </a:tc>
                  </a:tr>
                  <a:tr h="370840">
                    <a:tc>
                      <a:txBody>
                        <a:bodyPr/>
                        <a:lstStyle/>
                        <a:p>
                          <a:pPr algn="ctr"/>
                          <a:r>
                            <a:rPr lang="zh-CN" altLang="en-US" sz="2400" dirty="0">
                              <a:latin typeface="楷体" panose="02010609060101010101" pitchFamily="49" charset="-122"/>
                              <a:ea typeface="楷体" panose="02010609060101010101" pitchFamily="49" charset="-122"/>
                            </a:rPr>
                            <a:t>径向基</a:t>
                          </a:r>
                          <a:endParaRPr lang="zh-CN" altLang="en-US" sz="2400" dirty="0">
                            <a:latin typeface="楷体" panose="02010609060101010101" pitchFamily="49" charset="-122"/>
                            <a:ea typeface="楷体" panose="02010609060101010101" pitchFamily="49"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𝑒</m:t>
                                    </m:r>
                                  </m:e>
                                  <m:sup>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p>
                                          <m:sSupPr>
                                            <m:ctrlPr>
                                              <a:rPr lang="en-US" altLang="zh-CN" sz="2400" b="0" i="1" smtClean="0">
                                                <a:latin typeface="Cambria Math" panose="02040503050406030204" pitchFamily="18" charset="0"/>
                                              </a:rPr>
                                            </m:ctrlPr>
                                          </m:sSupPr>
                                          <m:e>
                                            <m:d>
                                              <m:dPr>
                                                <m:begChr m:val="‖"/>
                                                <m:endChr m:val="‖"/>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0" i="1" smtClean="0">
                                                        <a:latin typeface="Cambria Math" panose="02040503050406030204" pitchFamily="18" charset="0"/>
                                                      </a:rPr>
                                                      <m:t>𝑗</m:t>
                                                    </m:r>
                                                  </m:sub>
                                                </m:sSub>
                                              </m:e>
                                            </m:d>
                                          </m:e>
                                          <m:sup>
                                            <m:r>
                                              <a:rPr lang="en-US" altLang="zh-CN" sz="2400" b="0" i="1" smtClean="0">
                                                <a:latin typeface="Cambria Math" panose="02040503050406030204" pitchFamily="18" charset="0"/>
                                              </a:rPr>
                                              <m:t>2</m:t>
                                            </m:r>
                                          </m:sup>
                                        </m:sSup>
                                      </m:num>
                                      <m:den>
                                        <m:r>
                                          <a:rPr lang="en-US" altLang="zh-CN" sz="2400" b="0" i="1" smtClean="0">
                                            <a:latin typeface="Cambria Math" panose="02040503050406030204" pitchFamily="18" charset="0"/>
                                          </a:rPr>
                                          <m:t>2</m:t>
                                        </m:r>
                                        <m:sSup>
                                          <m:sSupPr>
                                            <m:ctrlPr>
                                              <a:rPr lang="en-US" altLang="zh-CN" sz="2400" b="0" i="1" smtClean="0">
                                                <a:latin typeface="Cambria Math" panose="02040503050406030204" pitchFamily="18" charset="0"/>
                                              </a:rPr>
                                            </m:ctrlPr>
                                          </m:sSupPr>
                                          <m:e>
                                            <m:r>
                                              <a:rPr lang="zh-CN" altLang="en-US" sz="2400" b="0" i="1" smtClean="0">
                                                <a:latin typeface="Cambria Math" panose="02040503050406030204" pitchFamily="18" charset="0"/>
                                              </a:rPr>
                                              <m:t>𝜎</m:t>
                                            </m:r>
                                          </m:e>
                                          <m:sup>
                                            <m:r>
                                              <a:rPr lang="en-US" altLang="zh-CN" sz="2400" b="0" i="1" smtClean="0">
                                                <a:latin typeface="Cambria Math" panose="02040503050406030204" pitchFamily="18" charset="0"/>
                                              </a:rPr>
                                              <m:t>2</m:t>
                                            </m:r>
                                          </m:sup>
                                        </m:sSup>
                                      </m:den>
                                    </m:f>
                                  </m:sup>
                                </m:sSup>
                              </m:oMath>
                            </m:oMathPara>
                          </a14:m>
                          <a:endParaRPr lang="zh-CN" altLang="en-US" sz="2400" dirty="0"/>
                        </a:p>
                      </a:txBody>
                      <a:tcPr anchor="ctr"/>
                    </a:tc>
                  </a:tr>
                  <a:tr h="370840">
                    <a:tc>
                      <a:txBody>
                        <a:bodyPr/>
                        <a:lstStyle/>
                        <a:p>
                          <a:pPr algn="ctr"/>
                          <a:r>
                            <a:rPr lang="en-US" altLang="zh-CN" sz="2400" dirty="0">
                              <a:latin typeface="楷体" panose="02010609060101010101" pitchFamily="49" charset="-122"/>
                              <a:ea typeface="楷体" panose="02010609060101010101" pitchFamily="49" charset="-122"/>
                            </a:rPr>
                            <a:t>Sigmoid</a:t>
                          </a:r>
                          <a:endParaRPr lang="zh-CN" altLang="en-US" sz="2400" dirty="0">
                            <a:latin typeface="楷体" panose="02010609060101010101" pitchFamily="49" charset="-122"/>
                            <a:ea typeface="楷体" panose="02010609060101010101" pitchFamily="49" charset="-122"/>
                          </a:endParaRPr>
                        </a:p>
                      </a:txBody>
                      <a:tcPr anchor="ctr"/>
                    </a:tc>
                    <a:tc>
                      <a:txBody>
                        <a:bodyPr/>
                        <a:lstStyle/>
                        <a:p>
                          <a:pPr algn="ctr"/>
                          <a14:m>
                            <m:oMathPara xmlns:m="http://schemas.openxmlformats.org/officeDocument/2006/math">
                              <m:oMathParaPr>
                                <m:jc m:val="centerGroup"/>
                              </m:oMathParaPr>
                              <m:oMath xmlns:m="http://schemas.openxmlformats.org/officeDocument/2006/math">
                                <m:func>
                                  <m:funcPr>
                                    <m:ctrlPr>
                                      <a:rPr lang="en-US" altLang="zh-CN" sz="2400" i="1" smtClean="0">
                                        <a:latin typeface="Cambria Math" panose="02040503050406030204" pitchFamily="18" charset="0"/>
                                      </a:rPr>
                                    </m:ctrlPr>
                                  </m:funcPr>
                                  <m:fName>
                                    <m:r>
                                      <m:rPr>
                                        <m:sty m:val="p"/>
                                      </m:rPr>
                                      <a:rPr lang="en-US" altLang="zh-CN" sz="2400" i="0" smtClean="0">
                                        <a:latin typeface="Cambria Math" panose="02040503050406030204" pitchFamily="18" charset="0"/>
                                      </a:rPr>
                                      <m:t>tanh</m:t>
                                    </m:r>
                                  </m:fName>
                                  <m:e>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0" i="1" smtClean="0">
                                            <a:latin typeface="Cambria Math" panose="02040503050406030204" pitchFamily="18" charset="0"/>
                                          </a:rPr>
                                          <m:t>𝑗</m:t>
                                        </m:r>
                                      </m:sub>
                                    </m:sSub>
                                    <m:r>
                                      <a:rPr lang="en-US" altLang="zh-CN" sz="2400" b="0" i="1" smtClean="0">
                                        <a:latin typeface="Cambria Math" panose="02040503050406030204" pitchFamily="18" charset="0"/>
                                      </a:rPr>
                                      <m:t>−</m:t>
                                    </m:r>
                                    <m:r>
                                      <a:rPr lang="en-US" altLang="zh-CN" sz="2400" b="1" i="1" smtClean="0">
                                        <a:latin typeface="Cambria Math" panose="02040503050406030204" pitchFamily="18" charset="0"/>
                                      </a:rPr>
                                      <m:t>𝜸</m:t>
                                    </m:r>
                                    <m:r>
                                      <a:rPr lang="en-US" altLang="zh-CN" sz="2400" b="0" i="1" smtClean="0">
                                        <a:latin typeface="Cambria Math" panose="02040503050406030204" pitchFamily="18" charset="0"/>
                                      </a:rPr>
                                      <m:t>)</m:t>
                                    </m:r>
                                  </m:e>
                                </m:func>
                              </m:oMath>
                            </m:oMathPara>
                          </a14:m>
                          <a:endParaRPr lang="zh-CN" altLang="en-US" sz="2400" dirty="0"/>
                        </a:p>
                      </a:txBody>
                      <a:tcPr anchor="ctr"/>
                    </a:tc>
                  </a:tr>
                </a:tbl>
              </a:graphicData>
            </a:graphic>
          </p:graphicFrame>
        </mc:Choice>
        <mc:Fallback xmlns="">
          <p:graphicFrame>
            <p:nvGraphicFramePr>
              <p:cNvPr id="23" name="表格 22"/>
              <p:cNvGraphicFramePr>
                <a:graphicFrameLocks noGrp="1"/>
              </p:cNvGraphicFramePr>
              <p:nvPr/>
            </p:nvGraphicFramePr>
            <p:xfrm>
              <a:off x="5660276" y="4049971"/>
              <a:ext cx="6112069" cy="2364233"/>
            </p:xfrm>
            <a:graphic>
              <a:graphicData uri="http://schemas.openxmlformats.org/drawingml/2006/table">
                <a:tbl>
                  <a:tblPr firstRow="1" bandRow="1">
                    <a:tableStyleId>{5940675A-B579-460E-94D1-54222C63F5DA}</a:tableStyleId>
                  </a:tblPr>
                  <a:tblGrid>
                    <a:gridCol w="1751851"/>
                    <a:gridCol w="4360218"/>
                  </a:tblGrid>
                  <a:tr h="504190">
                    <a:tc>
                      <a:txBody>
                        <a:bodyPr/>
                        <a:lstStyle/>
                        <a:p>
                          <a:pPr algn="ctr"/>
                          <a:r>
                            <a:rPr lang="zh-CN" altLang="en-US" sz="2400" dirty="0">
                              <a:latin typeface="楷体" panose="02010609060101010101" pitchFamily="49" charset="-122"/>
                              <a:ea typeface="楷体" panose="02010609060101010101" pitchFamily="49" charset="-122"/>
                            </a:rPr>
                            <a:t>线性</a:t>
                          </a:r>
                          <a:endParaRPr lang="zh-CN" altLang="en-US" sz="2400" dirty="0">
                            <a:latin typeface="楷体" panose="02010609060101010101" pitchFamily="49" charset="-122"/>
                            <a:ea typeface="楷体" panose="02010609060101010101" pitchFamily="49" charset="-122"/>
                          </a:endParaRPr>
                        </a:p>
                      </a:txBody>
                      <a:tcPr anchor="ctr"/>
                    </a:tc>
                    <a:tc>
                      <a:txBody>
                        <a:bodyPr/>
                        <a:lstStyle/>
                        <a:p>
                          <a:endParaRPr lang="zh-CN"/>
                        </a:p>
                      </a:txBody>
                      <a:tcPr anchor="ctr">
                        <a:blipFill>
                          <a:blip r:embed="rId12"/>
                        </a:blipFill>
                      </a:tcPr>
                    </a:tc>
                  </a:tr>
                  <a:tr h="553085">
                    <a:tc>
                      <a:txBody>
                        <a:bodyPr/>
                        <a:lstStyle/>
                        <a:p>
                          <a:pPr algn="ctr"/>
                          <a:r>
                            <a:rPr lang="zh-CN" altLang="en-US" sz="2400" dirty="0">
                              <a:latin typeface="楷体" panose="02010609060101010101" pitchFamily="49" charset="-122"/>
                              <a:ea typeface="楷体" panose="02010609060101010101" pitchFamily="49" charset="-122"/>
                            </a:rPr>
                            <a:t>多项式</a:t>
                          </a:r>
                          <a:endParaRPr lang="zh-CN" altLang="en-US" sz="2400" dirty="0">
                            <a:latin typeface="楷体" panose="02010609060101010101" pitchFamily="49" charset="-122"/>
                            <a:ea typeface="楷体" panose="02010609060101010101" pitchFamily="49" charset="-122"/>
                          </a:endParaRPr>
                        </a:p>
                      </a:txBody>
                      <a:tcPr anchor="ctr"/>
                    </a:tc>
                    <a:tc>
                      <a:txBody>
                        <a:bodyPr/>
                        <a:lstStyle/>
                        <a:p>
                          <a:endParaRPr lang="zh-CN"/>
                        </a:p>
                      </a:txBody>
                      <a:tcPr anchor="ctr">
                        <a:blipFill>
                          <a:blip r:embed="rId12"/>
                        </a:blipFill>
                      </a:tcPr>
                    </a:tc>
                  </a:tr>
                  <a:tr h="739775">
                    <a:tc>
                      <a:txBody>
                        <a:bodyPr/>
                        <a:lstStyle/>
                        <a:p>
                          <a:pPr algn="ctr"/>
                          <a:r>
                            <a:rPr lang="zh-CN" altLang="en-US" sz="2400" dirty="0">
                              <a:latin typeface="楷体" panose="02010609060101010101" pitchFamily="49" charset="-122"/>
                              <a:ea typeface="楷体" panose="02010609060101010101" pitchFamily="49" charset="-122"/>
                            </a:rPr>
                            <a:t>径向基</a:t>
                          </a:r>
                          <a:endParaRPr lang="zh-CN" altLang="en-US" sz="2400" dirty="0">
                            <a:latin typeface="楷体" panose="02010609060101010101" pitchFamily="49" charset="-122"/>
                            <a:ea typeface="楷体" panose="02010609060101010101" pitchFamily="49" charset="-122"/>
                          </a:endParaRPr>
                        </a:p>
                      </a:txBody>
                      <a:tcPr anchor="ctr"/>
                    </a:tc>
                    <a:tc>
                      <a:txBody>
                        <a:bodyPr/>
                        <a:lstStyle/>
                        <a:p>
                          <a:endParaRPr lang="zh-CN"/>
                        </a:p>
                      </a:txBody>
                      <a:tcPr anchor="ctr">
                        <a:blipFill>
                          <a:blip r:embed="rId12"/>
                        </a:blipFill>
                      </a:tcPr>
                    </a:tc>
                  </a:tr>
                  <a:tr h="457200">
                    <a:tc>
                      <a:txBody>
                        <a:bodyPr/>
                        <a:lstStyle/>
                        <a:p>
                          <a:pPr algn="ctr"/>
                          <a:r>
                            <a:rPr lang="en-US" altLang="zh-CN" sz="2400" dirty="0">
                              <a:latin typeface="楷体" panose="02010609060101010101" pitchFamily="49" charset="-122"/>
                              <a:ea typeface="楷体" panose="02010609060101010101" pitchFamily="49" charset="-122"/>
                            </a:rPr>
                            <a:t>Sigmoid</a:t>
                          </a:r>
                          <a:endParaRPr lang="zh-CN" altLang="en-US" sz="2400" dirty="0">
                            <a:latin typeface="楷体" panose="02010609060101010101" pitchFamily="49" charset="-122"/>
                            <a:ea typeface="楷体" panose="02010609060101010101" pitchFamily="49" charset="-122"/>
                          </a:endParaRPr>
                        </a:p>
                      </a:txBody>
                      <a:tcPr anchor="ctr"/>
                    </a:tc>
                    <a:tc>
                      <a:txBody>
                        <a:bodyPr/>
                        <a:lstStyle/>
                        <a:p>
                          <a:endParaRPr lang="zh-CN"/>
                        </a:p>
                      </a:txBody>
                      <a:tcPr anchor="ctr">
                        <a:blipFill>
                          <a:blip r:embed="rId12"/>
                        </a:blipFill>
                      </a:tcPr>
                    </a:tc>
                  </a:tr>
                </a:tbl>
              </a:graphicData>
            </a:graphic>
          </p:graphicFrame>
        </mc:Fallback>
      </mc:AlternateContent>
      <p:grpSp>
        <p:nvGrpSpPr>
          <p:cNvPr id="20" name="组合 19"/>
          <p:cNvGrpSpPr/>
          <p:nvPr>
            <p:custDataLst>
              <p:tags r:id="rId13"/>
            </p:custDataLst>
          </p:nvPr>
        </p:nvGrpSpPr>
        <p:grpSpPr>
          <a:xfrm>
            <a:off x="0" y="0"/>
            <a:ext cx="12192000" cy="635000"/>
            <a:chOff x="0" y="0"/>
            <a:chExt cx="12192000" cy="635000"/>
          </a:xfrm>
        </p:grpSpPr>
        <p:sp>
          <p:nvSpPr>
            <p:cNvPr id="16" name="TitleBackground"/>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endPar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TipText"/>
            <p:cNvSpPr txBox="1"/>
            <p:nvPr>
              <p:custDataLst>
                <p:tags r:id="rId17"/>
              </p:custDataLst>
            </p:nvPr>
          </p:nvSpPr>
          <p:spPr>
            <a:xfrm>
              <a:off x="1427480"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5" name="图片 4"/>
          <p:cNvPicPr/>
          <p:nvPr>
            <p:custDataLst>
              <p:tags r:id="rId18"/>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20"/>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提纲</a:t>
            </a:r>
            <a:endParaRPr kumimoji="1" lang="zh-CN" altLang="en-US" dirty="0"/>
          </a:p>
        </p:txBody>
      </p:sp>
      <p:sp>
        <p:nvSpPr>
          <p:cNvPr id="4" name="矩形 7"/>
          <p:cNvSpPr>
            <a:spLocks noChangeArrowheads="1"/>
          </p:cNvSpPr>
          <p:nvPr/>
        </p:nvSpPr>
        <p:spPr bwMode="auto">
          <a:xfrm>
            <a:off x="2402661" y="1675649"/>
            <a:ext cx="7200000" cy="641586"/>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3200" b="1" dirty="0">
                <a:latin typeface="+mn-lt"/>
                <a:ea typeface="微软雅黑" panose="020B0503020204020204" pitchFamily="34" charset="-122"/>
                <a:sym typeface="Calibri" panose="020F0502020204030204" pitchFamily="34" charset="0"/>
              </a:rPr>
              <a:t>二、回归分析</a:t>
            </a:r>
            <a:endParaRPr kumimoji="0" lang="zh-CN" altLang="en-US" sz="3200" b="1" dirty="0">
              <a:latin typeface="+mn-lt"/>
              <a:ea typeface="微软雅黑" panose="020B0503020204020204" pitchFamily="34" charset="-122"/>
              <a:sym typeface="Calibri" panose="020F0502020204030204" pitchFamily="34" charset="0"/>
            </a:endParaRPr>
          </a:p>
        </p:txBody>
      </p:sp>
      <p:sp>
        <p:nvSpPr>
          <p:cNvPr id="5" name="矩形 7"/>
          <p:cNvSpPr>
            <a:spLocks noChangeArrowheads="1"/>
          </p:cNvSpPr>
          <p:nvPr/>
        </p:nvSpPr>
        <p:spPr bwMode="auto">
          <a:xfrm>
            <a:off x="2402661" y="877106"/>
            <a:ext cx="7200000" cy="641586"/>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3200" b="1" dirty="0">
                <a:latin typeface="+mn-lt"/>
                <a:ea typeface="微软雅黑" panose="020B0503020204020204" pitchFamily="34" charset="-122"/>
              </a:rPr>
              <a:t>一、机器学习基本概念</a:t>
            </a:r>
            <a:endParaRPr kumimoji="0" lang="zh-CN" altLang="en-US" sz="3200" b="1" dirty="0">
              <a:latin typeface="+mn-lt"/>
              <a:ea typeface="微软雅黑" panose="020B0503020204020204" pitchFamily="34" charset="-122"/>
            </a:endParaRPr>
          </a:p>
        </p:txBody>
      </p:sp>
      <p:sp>
        <p:nvSpPr>
          <p:cNvPr id="6" name="矩形 5"/>
          <p:cNvSpPr>
            <a:spLocks noChangeArrowheads="1"/>
          </p:cNvSpPr>
          <p:nvPr/>
        </p:nvSpPr>
        <p:spPr bwMode="auto">
          <a:xfrm>
            <a:off x="2402661" y="3272735"/>
            <a:ext cx="7200000" cy="641586"/>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3200" b="1" dirty="0">
                <a:latin typeface="+mn-lt"/>
                <a:ea typeface="微软雅黑" panose="020B0503020204020204" pitchFamily="34" charset="-122"/>
                <a:sym typeface="Calibri" panose="020F0502020204030204" pitchFamily="34" charset="0"/>
              </a:rPr>
              <a:t>四、线性区别分析</a:t>
            </a:r>
            <a:endParaRPr kumimoji="0" lang="zh-CN" altLang="en-US" sz="3200" b="1" dirty="0">
              <a:latin typeface="+mn-lt"/>
              <a:ea typeface="微软雅黑" panose="020B0503020204020204" pitchFamily="34" charset="-122"/>
              <a:sym typeface="Calibri" panose="020F0502020204030204" pitchFamily="34" charset="0"/>
            </a:endParaRPr>
          </a:p>
        </p:txBody>
      </p:sp>
      <p:sp>
        <p:nvSpPr>
          <p:cNvPr id="7" name="矩形 7"/>
          <p:cNvSpPr>
            <a:spLocks noChangeArrowheads="1"/>
          </p:cNvSpPr>
          <p:nvPr/>
        </p:nvSpPr>
        <p:spPr bwMode="auto">
          <a:xfrm>
            <a:off x="2402661" y="2474192"/>
            <a:ext cx="7200000" cy="641586"/>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3200" b="1" dirty="0">
                <a:latin typeface="+mn-lt"/>
                <a:ea typeface="微软雅黑" panose="020B0503020204020204" pitchFamily="34" charset="-122"/>
                <a:sym typeface="Calibri" panose="020F0502020204030204" pitchFamily="34" charset="0"/>
              </a:rPr>
              <a:t>三、决策树</a:t>
            </a:r>
            <a:endParaRPr kumimoji="0" lang="zh-CN" altLang="en-US" sz="3200" b="1" dirty="0">
              <a:latin typeface="+mn-lt"/>
              <a:ea typeface="微软雅黑" panose="020B0503020204020204" pitchFamily="34" charset="-122"/>
              <a:sym typeface="Calibri" panose="020F0502020204030204" pitchFamily="34" charset="0"/>
            </a:endParaRPr>
          </a:p>
        </p:txBody>
      </p:sp>
      <p:sp>
        <p:nvSpPr>
          <p:cNvPr id="8" name="矩形 7"/>
          <p:cNvSpPr>
            <a:spLocks noChangeArrowheads="1"/>
          </p:cNvSpPr>
          <p:nvPr/>
        </p:nvSpPr>
        <p:spPr bwMode="auto">
          <a:xfrm>
            <a:off x="2402661" y="4071278"/>
            <a:ext cx="7200000" cy="641586"/>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3200" b="1" dirty="0">
                <a:latin typeface="+mn-lt"/>
                <a:ea typeface="微软雅黑" panose="020B0503020204020204" pitchFamily="34" charset="-122"/>
                <a:sym typeface="Calibri" panose="020F0502020204030204" pitchFamily="34" charset="0"/>
              </a:rPr>
              <a:t>五、</a:t>
            </a:r>
            <a:r>
              <a:rPr kumimoji="0" lang="en-US" altLang="zh-CN" sz="3200" b="1" dirty="0">
                <a:latin typeface="+mn-lt"/>
                <a:ea typeface="微软雅黑" panose="020B0503020204020204" pitchFamily="34" charset="-122"/>
                <a:sym typeface="Calibri" panose="020F0502020204030204" pitchFamily="34" charset="0"/>
              </a:rPr>
              <a:t>Ada Boosting</a:t>
            </a:r>
            <a:endParaRPr kumimoji="0" lang="zh-CN" altLang="en-US" sz="3200" b="1" dirty="0">
              <a:latin typeface="+mn-lt"/>
              <a:ea typeface="微软雅黑" panose="020B0503020204020204" pitchFamily="34" charset="-122"/>
              <a:sym typeface="Calibri" panose="020F0502020204030204" pitchFamily="34" charset="0"/>
            </a:endParaRPr>
          </a:p>
        </p:txBody>
      </p:sp>
      <p:sp>
        <p:nvSpPr>
          <p:cNvPr id="9" name="矩形 8"/>
          <p:cNvSpPr>
            <a:spLocks noChangeArrowheads="1"/>
          </p:cNvSpPr>
          <p:nvPr/>
        </p:nvSpPr>
        <p:spPr bwMode="auto">
          <a:xfrm>
            <a:off x="2402661" y="4869821"/>
            <a:ext cx="7200000" cy="641586"/>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3200" b="1" dirty="0">
                <a:latin typeface="+mn-lt"/>
                <a:ea typeface="微软雅黑" panose="020B0503020204020204" pitchFamily="34" charset="-122"/>
                <a:sym typeface="Calibri" panose="020F0502020204030204" pitchFamily="34" charset="0"/>
              </a:rPr>
              <a:t>六、支持向量机</a:t>
            </a:r>
            <a:endParaRPr kumimoji="0" lang="zh-CN" altLang="en-US" sz="3200" b="1" dirty="0">
              <a:latin typeface="+mn-lt"/>
              <a:ea typeface="微软雅黑" panose="020B0503020204020204" pitchFamily="34" charset="-122"/>
              <a:sym typeface="Calibri" panose="020F0502020204030204" pitchFamily="34" charset="0"/>
            </a:endParaRPr>
          </a:p>
        </p:txBody>
      </p:sp>
      <p:sp>
        <p:nvSpPr>
          <p:cNvPr id="10" name="矩形 9"/>
          <p:cNvSpPr>
            <a:spLocks noChangeArrowheads="1"/>
          </p:cNvSpPr>
          <p:nvPr/>
        </p:nvSpPr>
        <p:spPr bwMode="auto">
          <a:xfrm>
            <a:off x="2402661" y="5668365"/>
            <a:ext cx="7200000" cy="632353"/>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3200" b="1" dirty="0">
                <a:solidFill>
                  <a:srgbClr val="C00000"/>
                </a:solidFill>
                <a:ea typeface="微软雅黑" panose="020B0503020204020204" pitchFamily="34" charset="-122"/>
                <a:sym typeface="Calibri" panose="020F0502020204030204" pitchFamily="34" charset="0"/>
              </a:rPr>
              <a:t>七、生成学习模型</a:t>
            </a:r>
            <a:endParaRPr kumimoji="0" lang="zh-CN" altLang="en-US" sz="3200" b="1" dirty="0">
              <a:solidFill>
                <a:srgbClr val="C00000"/>
              </a:solidFill>
              <a:ea typeface="微软雅黑" panose="020B0503020204020204" pitchFamily="34" charset="-122"/>
              <a:sym typeface="Calibri" panose="020F0502020204030204" pitchFamily="3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生成学习模型</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zh-CN" kern="100" dirty="0">
                    <a:latin typeface="等线" panose="02010600030101010101" pitchFamily="2" charset="-122"/>
                    <a:ea typeface="等线" panose="02010600030101010101" pitchFamily="2" charset="-122"/>
                    <a:cs typeface="Times New Roman" panose="02020603050405020304" pitchFamily="16" charset="0"/>
                  </a:rPr>
                  <a:t>生成学习方法从数据中学习联合概率分布</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𝑃</m:t>
                    </m:r>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𝑋</m:t>
                    </m:r>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𝐶</m:t>
                    </m:r>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m:t>
                    </m:r>
                  </m:oMath>
                </a14:m>
                <a:r>
                  <a:rPr lang="zh-CN" altLang="zh-CN" kern="100" dirty="0">
                    <a:latin typeface="等线" panose="02010600030101010101" pitchFamily="2" charset="-122"/>
                    <a:ea typeface="等线" panose="02010600030101010101" pitchFamily="2" charset="-122"/>
                    <a:cs typeface="Times New Roman" panose="02020603050405020304" pitchFamily="16" charset="0"/>
                  </a:rPr>
                  <a:t>，然后求出条件概率分布</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𝑃</m:t>
                    </m:r>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𝐶</m:t>
                    </m:r>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𝑋</m:t>
                    </m:r>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m:t>
                    </m:r>
                  </m:oMath>
                </a14:m>
                <a:r>
                  <a:rPr lang="zh-CN" altLang="zh-CN" kern="100" dirty="0">
                    <a:latin typeface="等线" panose="02010600030101010101" pitchFamily="2" charset="-122"/>
                    <a:ea typeface="等线" panose="02010600030101010101" pitchFamily="2" charset="-122"/>
                    <a:cs typeface="Times New Roman" panose="02020603050405020304" pitchFamily="16" charset="0"/>
                  </a:rPr>
                  <a:t>作为预测模型，即</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𝑃</m:t>
                    </m:r>
                    <m:d>
                      <m:d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𝑐</m:t>
                            </m:r>
                          </m:e>
                          <m:sub>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𝑖</m:t>
                            </m:r>
                          </m:sub>
                        </m:sSub>
                      </m:e>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𝒙</m:t>
                        </m:r>
                      </m:e>
                    </m:d>
                    <m:r>
                      <a:rPr lang="en-US" altLang="zh-CN" kern="100">
                        <a:latin typeface="Cambria Math" panose="02040503050406030204" pitchFamily="18" charset="0"/>
                        <a:ea typeface="华文楷体" panose="02010600040101010101" pitchFamily="2" charset="-122"/>
                        <a:cs typeface="Times New Roman" panose="02020603050405020304" pitchFamily="16" charset="0"/>
                      </a:rPr>
                      <m:t>=</m:t>
                    </m:r>
                    <m:f>
                      <m:f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fPr>
                      <m:num>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𝑃</m:t>
                        </m:r>
                        <m:r>
                          <a:rPr lang="en-US" altLang="zh-CN" kern="100">
                            <a:latin typeface="Cambria Math" panose="02040503050406030204" pitchFamily="18" charset="0"/>
                            <a:ea typeface="华文楷体" panose="02010600040101010101" pitchFamily="2" charset="-122"/>
                            <a:cs typeface="Times New Roman" panose="02020603050405020304" pitchFamily="16"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𝒙</m:t>
                        </m:r>
                        <m:r>
                          <a:rPr lang="en-US" altLang="zh-CN" kern="100">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𝑐</m:t>
                            </m:r>
                          </m:e>
                          <m:sub>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𝑖</m:t>
                            </m:r>
                          </m:sub>
                        </m:sSub>
                        <m:r>
                          <a:rPr lang="en-US" altLang="zh-CN" kern="100">
                            <a:latin typeface="Cambria Math" panose="02040503050406030204" pitchFamily="18" charset="0"/>
                            <a:ea typeface="华文楷体" panose="02010600040101010101" pitchFamily="2" charset="-122"/>
                            <a:cs typeface="Times New Roman" panose="02020603050405020304" pitchFamily="16" charset="0"/>
                          </a:rPr>
                          <m:t>)</m:t>
                        </m:r>
                      </m:num>
                      <m:den>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𝑃</m:t>
                        </m:r>
                        <m:r>
                          <a:rPr lang="en-US" altLang="zh-CN" kern="100">
                            <a:latin typeface="Cambria Math" panose="02040503050406030204" pitchFamily="18" charset="0"/>
                            <a:ea typeface="华文楷体" panose="02010600040101010101" pitchFamily="2" charset="-122"/>
                            <a:cs typeface="Times New Roman" panose="02020603050405020304" pitchFamily="16"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𝒙</m:t>
                        </m:r>
                        <m:r>
                          <a:rPr lang="en-US" altLang="zh-CN" kern="100">
                            <a:latin typeface="Cambria Math" panose="02040503050406030204" pitchFamily="18" charset="0"/>
                            <a:ea typeface="华文楷体" panose="02010600040101010101" pitchFamily="2" charset="-122"/>
                            <a:cs typeface="Times New Roman" panose="02020603050405020304" pitchFamily="16" charset="0"/>
                          </a:rPr>
                          <m:t>)</m:t>
                        </m:r>
                      </m:den>
                    </m:f>
                  </m:oMath>
                </a14:m>
                <a:r>
                  <a:rPr lang="zh-CN" altLang="zh-CN" kern="100" dirty="0">
                    <a:latin typeface="等线" panose="02010600030101010101" pitchFamily="2" charset="-122"/>
                    <a:ea typeface="等线" panose="02010600030101010101" pitchFamily="2" charset="-122"/>
                    <a:cs typeface="Times New Roman" panose="02020603050405020304" pitchFamily="16" charset="0"/>
                  </a:rPr>
                  <a:t>。</a:t>
                </a:r>
                <a:endParaRPr lang="zh-CN" altLang="en-US" dirty="0">
                  <a:latin typeface="等线" panose="02010600030101010101" pitchFamily="2" charset="-122"/>
                  <a:ea typeface="等线"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𝑃</m:t>
                      </m:r>
                      <m:d>
                        <m:dPr>
                          <m:ctrlPr>
                            <a:rPr lang="en-US" altLang="zh-CN" i="1" kern="100">
                              <a:latin typeface="Cambria Math" panose="02040503050406030204" pitchFamily="18" charset="0"/>
                              <a:ea typeface="华文楷体" panose="02010600040101010101" pitchFamily="2" charset="-122"/>
                              <a:cs typeface="Times New Roman" panose="02020603050405020304" pitchFamily="16" charset="0"/>
                            </a:rPr>
                          </m:ctrlPr>
                        </m:d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𝒙</m:t>
                          </m:r>
                          <m:r>
                            <a:rPr lang="en-US" altLang="zh-CN" kern="100">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𝑐</m:t>
                              </m:r>
                            </m:e>
                            <m:sub>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𝑖</m:t>
                              </m:r>
                            </m:sub>
                          </m:sSub>
                        </m:e>
                      </m:d>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m:t>
                      </m:r>
                      <m:limUpp>
                        <m:limUppPr>
                          <m:ctrlPr>
                            <a:rPr lang="en-US" altLang="zh-CN" i="1" kern="100">
                              <a:latin typeface="Cambria Math" panose="02040503050406030204" pitchFamily="18" charset="0"/>
                              <a:ea typeface="华文楷体" panose="02010600040101010101" pitchFamily="2" charset="-122"/>
                              <a:cs typeface="Times New Roman" panose="02020603050405020304" pitchFamily="16" charset="0"/>
                            </a:rPr>
                          </m:ctrlPr>
                        </m:limUppPr>
                        <m:e>
                          <m:groupChr>
                            <m:groupChrPr>
                              <m:chr m:val="⏞"/>
                              <m:pos m:val="top"/>
                              <m:vertJc m:val="bot"/>
                              <m:ctrlPr>
                                <a:rPr lang="en-US" altLang="zh-CN" i="1" kern="100">
                                  <a:latin typeface="Cambria Math" panose="02040503050406030204" pitchFamily="18" charset="0"/>
                                  <a:ea typeface="华文楷体" panose="02010600040101010101" pitchFamily="2" charset="-122"/>
                                  <a:cs typeface="Times New Roman" panose="02020603050405020304" pitchFamily="16" charset="0"/>
                                </a:rPr>
                              </m:ctrlPr>
                            </m:groupChr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𝑃</m:t>
                              </m:r>
                              <m:d>
                                <m:d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𝒙</m:t>
                                  </m:r>
                                </m:e>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𝑐</m:t>
                                      </m:r>
                                    </m:e>
                                    <m:sub>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𝑖</m:t>
                                      </m:r>
                                    </m:sub>
                                  </m:sSub>
                                </m:e>
                              </m:d>
                            </m:e>
                          </m:groupChr>
                        </m:e>
                        <m:lim>
                          <m:r>
                            <a:rPr lang="zh-CN" altLang="en-US" i="1" kern="100" smtClean="0">
                              <a:latin typeface="Cambria Math" panose="02040503050406030204" pitchFamily="18" charset="0"/>
                              <a:ea typeface="华文楷体" panose="02010600040101010101" pitchFamily="2" charset="-122"/>
                              <a:cs typeface="Times New Roman" panose="02020603050405020304" pitchFamily="16" charset="0"/>
                            </a:rPr>
                            <m:t>似然</m:t>
                          </m:r>
                          <m:r>
                            <a:rPr lang="zh-CN" altLang="en-US" i="1" kern="100">
                              <a:latin typeface="Cambria Math" panose="02040503050406030204" pitchFamily="18" charset="0"/>
                              <a:ea typeface="华文楷体" panose="02010600040101010101" pitchFamily="2" charset="-122"/>
                              <a:cs typeface="Times New Roman" panose="02020603050405020304" pitchFamily="16" charset="0"/>
                            </a:rPr>
                            <m:t>概率</m:t>
                          </m:r>
                        </m:lim>
                      </m:limUpp>
                      <m:r>
                        <a:rPr lang="en-US" altLang="zh-CN" b="1" i="1" kern="100" smtClean="0">
                          <a:latin typeface="Cambria Math" panose="02040503050406030204" pitchFamily="18" charset="0"/>
                          <a:ea typeface="华文楷体" panose="02010600040101010101" pitchFamily="2" charset="-122"/>
                          <a:cs typeface="Times New Roman" panose="02020603050405020304" pitchFamily="16" charset="0"/>
                        </a:rPr>
                        <m:t>×</m:t>
                      </m:r>
                      <m:limUpp>
                        <m:limUppPr>
                          <m:ctrlPr>
                            <a:rPr lang="en-US" altLang="zh-CN" b="1" i="1" kern="100" smtClean="0">
                              <a:latin typeface="Cambria Math" panose="02040503050406030204" pitchFamily="18" charset="0"/>
                              <a:ea typeface="华文楷体" panose="02010600040101010101" pitchFamily="2" charset="-122"/>
                              <a:cs typeface="Times New Roman" panose="02020603050405020304" pitchFamily="16" charset="0"/>
                            </a:rPr>
                          </m:ctrlPr>
                        </m:limUppPr>
                        <m:e>
                          <m:groupChr>
                            <m:groupChrPr>
                              <m:chr m:val="⏞"/>
                              <m:pos m:val="top"/>
                              <m:vertJc m:val="bot"/>
                              <m:ctrlPr>
                                <a:rPr lang="en-US" altLang="zh-CN" b="1" i="1" kern="100" smtClean="0">
                                  <a:latin typeface="Cambria Math" panose="02040503050406030204" pitchFamily="18" charset="0"/>
                                  <a:ea typeface="华文楷体" panose="02010600040101010101" pitchFamily="2" charset="-122"/>
                                  <a:cs typeface="Times New Roman" panose="02020603050405020304" pitchFamily="16" charset="0"/>
                                </a:rPr>
                              </m:ctrlPr>
                            </m:groupChr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𝑃</m:t>
                              </m:r>
                              <m:d>
                                <m:dPr>
                                  <m:ctrlPr>
                                    <a:rPr lang="en-US" altLang="zh-CN" i="1" kern="100">
                                      <a:latin typeface="Cambria Math" panose="02040503050406030204" pitchFamily="18" charset="0"/>
                                      <a:ea typeface="华文楷体" panose="02010600040101010101" pitchFamily="2" charset="-122"/>
                                      <a:cs typeface="Times New Roman" panose="02020603050405020304" pitchFamily="16" charset="0"/>
                                    </a:rPr>
                                  </m:ctrlPr>
                                </m:dPr>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𝑐</m:t>
                                      </m:r>
                                    </m:e>
                                    <m:sub>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𝑖</m:t>
                                      </m:r>
                                    </m:sub>
                                  </m:sSub>
                                </m:e>
                              </m:d>
                            </m:e>
                          </m:groupChr>
                        </m:e>
                        <m:lim>
                          <m:r>
                            <a:rPr lang="zh-CN" altLang="en-US" i="1" kern="100">
                              <a:latin typeface="Cambria Math" panose="02040503050406030204" pitchFamily="18" charset="0"/>
                              <a:ea typeface="华文楷体" panose="02010600040101010101" pitchFamily="2" charset="-122"/>
                              <a:cs typeface="Times New Roman" panose="02020603050405020304" pitchFamily="16" charset="0"/>
                            </a:rPr>
                            <m:t>先验</m:t>
                          </m:r>
                          <m:r>
                            <a:rPr lang="zh-CN" altLang="en-US" i="1" kern="100" smtClean="0">
                              <a:latin typeface="Cambria Math" panose="02040503050406030204" pitchFamily="18" charset="0"/>
                              <a:ea typeface="华文楷体" panose="02010600040101010101" pitchFamily="2" charset="-122"/>
                              <a:cs typeface="Times New Roman" panose="02020603050405020304" pitchFamily="16" charset="0"/>
                            </a:rPr>
                            <m:t>概率</m:t>
                          </m:r>
                        </m:lim>
                      </m:limUpp>
                    </m:oMath>
                  </m:oMathPara>
                </a14:m>
                <a:endParaRPr lang="en-US" altLang="zh-CN" dirty="0"/>
              </a:p>
              <a:p>
                <a:pPr marL="0" indent="0">
                  <a:buNone/>
                </a:pPr>
                <a:endParaRPr lang="en-US" altLang="zh-CN" dirty="0"/>
              </a:p>
              <a:p>
                <a:pPr marL="0" indent="0">
                  <a:buNone/>
                </a:pPr>
                <a14:m>
                  <m:oMathPara xmlns:m="http://schemas.openxmlformats.org/officeDocument/2006/math">
                    <m:oMathParaPr>
                      <m:jc m:val="centerGroup"/>
                    </m:oMathParaPr>
                    <m:oMath xmlns:m="http://schemas.openxmlformats.org/officeDocument/2006/math">
                      <m:limUpp>
                        <m:limUppPr>
                          <m:ctrlPr>
                            <a:rPr lang="en-US" altLang="zh-CN" i="1" kern="100">
                              <a:latin typeface="Cambria Math" panose="02040503050406030204" pitchFamily="18" charset="0"/>
                              <a:ea typeface="华文楷体" panose="02010600040101010101" pitchFamily="2" charset="-122"/>
                              <a:cs typeface="Times New Roman" panose="02020603050405020304" pitchFamily="16" charset="0"/>
                            </a:rPr>
                          </m:ctrlPr>
                        </m:limUppPr>
                        <m:e>
                          <m:groupChr>
                            <m:groupChrPr>
                              <m:chr m:val="⏞"/>
                              <m:pos m:val="top"/>
                              <m:vertJc m:val="bot"/>
                              <m:ctrlPr>
                                <a:rPr lang="en-US" altLang="zh-CN" i="1" kern="100">
                                  <a:latin typeface="Cambria Math" panose="02040503050406030204" pitchFamily="18" charset="0"/>
                                  <a:ea typeface="华文楷体" panose="02010600040101010101" pitchFamily="2" charset="-122"/>
                                  <a:cs typeface="Times New Roman" panose="02020603050405020304" pitchFamily="16" charset="0"/>
                                </a:rPr>
                              </m:ctrlPr>
                            </m:groupChr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𝑃</m:t>
                              </m:r>
                              <m:d>
                                <m:d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dPr>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𝑐</m:t>
                                      </m:r>
                                    </m:e>
                                    <m:sub>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𝑖</m:t>
                                      </m:r>
                                    </m:sub>
                                  </m:sSub>
                                </m:e>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𝒙</m:t>
                                  </m:r>
                                </m:e>
                              </m:d>
                            </m:e>
                          </m:groupChr>
                        </m:e>
                        <m:lim>
                          <m:r>
                            <a:rPr lang="zh-CN" altLang="en-US" i="1" kern="100">
                              <a:latin typeface="Cambria Math" panose="02040503050406030204" pitchFamily="18" charset="0"/>
                              <a:ea typeface="华文楷体" panose="02010600040101010101" pitchFamily="2" charset="-122"/>
                              <a:cs typeface="Times New Roman" panose="02020603050405020304" pitchFamily="16" charset="0"/>
                            </a:rPr>
                            <m:t>后验概率</m:t>
                          </m:r>
                        </m:lim>
                      </m:limUpp>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m:t>
                      </m:r>
                      <m:f>
                        <m:fPr>
                          <m:ctrlPr>
                            <a:rPr lang="en-US" altLang="zh-CN" i="1" kern="100" smtClean="0">
                              <a:latin typeface="Cambria Math" panose="02040503050406030204" pitchFamily="18" charset="0"/>
                              <a:ea typeface="华文楷体" panose="02010600040101010101" pitchFamily="2" charset="-122"/>
                              <a:cs typeface="Times New Roman" panose="02020603050405020304" pitchFamily="16" charset="0"/>
                            </a:rPr>
                          </m:ctrlPr>
                        </m:fPr>
                        <m:num>
                          <m:limUpp>
                            <m:limUppPr>
                              <m:ctrlPr>
                                <a:rPr lang="en-US" altLang="zh-CN" i="1" kern="100">
                                  <a:latin typeface="Cambria Math" panose="02040503050406030204" pitchFamily="18" charset="0"/>
                                  <a:ea typeface="华文楷体" panose="02010600040101010101" pitchFamily="2" charset="-122"/>
                                  <a:cs typeface="Times New Roman" panose="02020603050405020304" pitchFamily="16" charset="0"/>
                                </a:rPr>
                              </m:ctrlPr>
                            </m:limUppPr>
                            <m:e>
                              <m:groupChr>
                                <m:groupChrPr>
                                  <m:chr m:val="⏞"/>
                                  <m:pos m:val="top"/>
                                  <m:vertJc m:val="bot"/>
                                  <m:ctrlPr>
                                    <a:rPr lang="en-US" altLang="zh-CN" i="1" kern="100">
                                      <a:latin typeface="Cambria Math" panose="02040503050406030204" pitchFamily="18" charset="0"/>
                                      <a:ea typeface="华文楷体" panose="02010600040101010101" pitchFamily="2" charset="-122"/>
                                      <a:cs typeface="Times New Roman" panose="02020603050405020304" pitchFamily="16" charset="0"/>
                                    </a:rPr>
                                  </m:ctrlPr>
                                </m:groupChr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𝑃</m:t>
                                  </m:r>
                                  <m:d>
                                    <m:dPr>
                                      <m:ctrlPr>
                                        <a:rPr lang="en-US" altLang="zh-CN" i="1" kern="100">
                                          <a:latin typeface="Cambria Math" panose="02040503050406030204" pitchFamily="18" charset="0"/>
                                          <a:ea typeface="华文楷体" panose="02010600040101010101" pitchFamily="2" charset="-122"/>
                                          <a:cs typeface="Times New Roman" panose="02020603050405020304" pitchFamily="16" charset="0"/>
                                        </a:rPr>
                                      </m:ctrlPr>
                                    </m:d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𝒙</m:t>
                                      </m:r>
                                      <m:r>
                                        <a:rPr lang="en-US" altLang="zh-CN" kern="100">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𝑐</m:t>
                                          </m:r>
                                        </m:e>
                                        <m:sub>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𝑖</m:t>
                                          </m:r>
                                        </m:sub>
                                      </m:sSub>
                                    </m:e>
                                  </m:d>
                                </m:e>
                              </m:groupChr>
                            </m:e>
                            <m:lim>
                              <m:r>
                                <a:rPr lang="zh-CN" altLang="en-US" i="1" kern="100">
                                  <a:latin typeface="Cambria Math" panose="02040503050406030204" pitchFamily="18" charset="0"/>
                                  <a:ea typeface="华文楷体" panose="02010600040101010101" pitchFamily="2" charset="-122"/>
                                  <a:cs typeface="Times New Roman" panose="02020603050405020304" pitchFamily="16" charset="0"/>
                                </a:rPr>
                                <m:t>联合概率</m:t>
                              </m:r>
                            </m:lim>
                          </m:limUpp>
                        </m:num>
                        <m:den>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𝑃</m:t>
                          </m:r>
                          <m:r>
                            <a:rPr lang="en-US" altLang="zh-CN" kern="100">
                              <a:latin typeface="Cambria Math" panose="02040503050406030204" pitchFamily="18" charset="0"/>
                              <a:ea typeface="华文楷体" panose="02010600040101010101" pitchFamily="2" charset="-122"/>
                              <a:cs typeface="Times New Roman" panose="02020603050405020304" pitchFamily="16"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𝒙</m:t>
                          </m:r>
                          <m:r>
                            <a:rPr lang="en-US" altLang="zh-CN" kern="100">
                              <a:latin typeface="Cambria Math" panose="02040503050406030204" pitchFamily="18" charset="0"/>
                              <a:ea typeface="华文楷体" panose="02010600040101010101" pitchFamily="2" charset="-122"/>
                              <a:cs typeface="Times New Roman" panose="02020603050405020304" pitchFamily="16" charset="0"/>
                            </a:rPr>
                            <m:t>)</m:t>
                          </m:r>
                        </m:den>
                      </m:f>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m:t>
                      </m:r>
                      <m:f>
                        <m:fPr>
                          <m:ctrlPr>
                            <a:rPr lang="en-US" altLang="zh-CN" i="1" kern="100">
                              <a:latin typeface="Cambria Math" panose="02040503050406030204" pitchFamily="18" charset="0"/>
                              <a:ea typeface="华文楷体" panose="02010600040101010101" pitchFamily="2" charset="-122"/>
                              <a:cs typeface="Times New Roman" panose="02020603050405020304" pitchFamily="16" charset="0"/>
                            </a:rPr>
                          </m:ctrlPr>
                        </m:fPr>
                        <m:num>
                          <m:limUpp>
                            <m:limUppPr>
                              <m:ctrlPr>
                                <a:rPr lang="en-US" altLang="zh-CN" i="1" kern="100">
                                  <a:latin typeface="Cambria Math" panose="02040503050406030204" pitchFamily="18" charset="0"/>
                                  <a:ea typeface="华文楷体" panose="02010600040101010101" pitchFamily="2" charset="-122"/>
                                  <a:cs typeface="Times New Roman" panose="02020603050405020304" pitchFamily="16" charset="0"/>
                                </a:rPr>
                              </m:ctrlPr>
                            </m:limUppPr>
                            <m:e>
                              <m:groupChr>
                                <m:groupChrPr>
                                  <m:chr m:val="⏞"/>
                                  <m:pos m:val="top"/>
                                  <m:vertJc m:val="bot"/>
                                  <m:ctrlPr>
                                    <a:rPr lang="en-US" altLang="zh-CN" i="1" kern="100">
                                      <a:latin typeface="Cambria Math" panose="02040503050406030204" pitchFamily="18" charset="0"/>
                                      <a:ea typeface="华文楷体" panose="02010600040101010101" pitchFamily="2" charset="-122"/>
                                      <a:cs typeface="Times New Roman" panose="02020603050405020304" pitchFamily="16" charset="0"/>
                                    </a:rPr>
                                  </m:ctrlPr>
                                </m:groupChr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𝑃</m:t>
                                  </m:r>
                                  <m:d>
                                    <m:d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𝒙</m:t>
                                      </m:r>
                                    </m:e>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𝑐</m:t>
                                          </m:r>
                                        </m:e>
                                        <m:sub>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𝑖</m:t>
                                          </m:r>
                                        </m:sub>
                                      </m:sSub>
                                    </m:e>
                                  </m:d>
                                </m:e>
                              </m:groupChr>
                            </m:e>
                            <m:lim>
                              <m:r>
                                <a:rPr lang="zh-CN" altLang="en-US" i="1" kern="100">
                                  <a:latin typeface="Cambria Math" panose="02040503050406030204" pitchFamily="18" charset="0"/>
                                  <a:ea typeface="华文楷体" panose="02010600040101010101" pitchFamily="2" charset="-122"/>
                                  <a:cs typeface="Times New Roman" panose="02020603050405020304" pitchFamily="16" charset="0"/>
                                </a:rPr>
                                <m:t>似然概率</m:t>
                              </m:r>
                            </m:lim>
                          </m:limUpp>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m:t>
                          </m:r>
                          <m:limUpp>
                            <m:limUppPr>
                              <m:ctrlPr>
                                <a:rPr lang="en-US" altLang="zh-CN" i="1" kern="100">
                                  <a:latin typeface="Cambria Math" panose="02040503050406030204" pitchFamily="18" charset="0"/>
                                  <a:ea typeface="华文楷体" panose="02010600040101010101" pitchFamily="2" charset="-122"/>
                                  <a:cs typeface="Times New Roman" panose="02020603050405020304" pitchFamily="16" charset="0"/>
                                </a:rPr>
                              </m:ctrlPr>
                            </m:limUppPr>
                            <m:e>
                              <m:groupChr>
                                <m:groupChrPr>
                                  <m:chr m:val="⏞"/>
                                  <m:pos m:val="top"/>
                                  <m:vertJc m:val="bot"/>
                                  <m:ctrlPr>
                                    <a:rPr lang="en-US" altLang="zh-CN" i="1" kern="100">
                                      <a:latin typeface="Cambria Math" panose="02040503050406030204" pitchFamily="18" charset="0"/>
                                      <a:ea typeface="华文楷体" panose="02010600040101010101" pitchFamily="2" charset="-122"/>
                                      <a:cs typeface="Times New Roman" panose="02020603050405020304" pitchFamily="16" charset="0"/>
                                    </a:rPr>
                                  </m:ctrlPr>
                                </m:groupChr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𝑃</m:t>
                                  </m:r>
                                  <m:d>
                                    <m:dPr>
                                      <m:ctrlPr>
                                        <a:rPr lang="en-US" altLang="zh-CN" i="1" kern="100">
                                          <a:latin typeface="Cambria Math" panose="02040503050406030204" pitchFamily="18" charset="0"/>
                                          <a:ea typeface="华文楷体" panose="02010600040101010101" pitchFamily="2" charset="-122"/>
                                          <a:cs typeface="Times New Roman" panose="02020603050405020304" pitchFamily="16" charset="0"/>
                                        </a:rPr>
                                      </m:ctrlPr>
                                    </m:dPr>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𝑐</m:t>
                                          </m:r>
                                        </m:e>
                                        <m:sub>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𝑖</m:t>
                                          </m:r>
                                        </m:sub>
                                      </m:sSub>
                                    </m:e>
                                  </m:d>
                                </m:e>
                              </m:groupChr>
                            </m:e>
                            <m:lim>
                              <m:r>
                                <a:rPr lang="zh-CN" altLang="en-US" i="1" kern="100">
                                  <a:latin typeface="Cambria Math" panose="02040503050406030204" pitchFamily="18" charset="0"/>
                                  <a:ea typeface="华文楷体" panose="02010600040101010101" pitchFamily="2" charset="-122"/>
                                  <a:cs typeface="Times New Roman" panose="02020603050405020304" pitchFamily="16" charset="0"/>
                                </a:rPr>
                                <m:t>先验概率</m:t>
                              </m:r>
                            </m:lim>
                          </m:limUpp>
                        </m:num>
                        <m:den>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𝑃</m:t>
                          </m:r>
                          <m:r>
                            <a:rPr lang="en-US" altLang="zh-CN" kern="100">
                              <a:latin typeface="Cambria Math" panose="02040503050406030204" pitchFamily="18" charset="0"/>
                              <a:ea typeface="华文楷体" panose="02010600040101010101" pitchFamily="2" charset="-122"/>
                              <a:cs typeface="Times New Roman" panose="02020603050405020304" pitchFamily="16"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6" charset="0"/>
                            </a:rPr>
                            <m:t>𝒙</m:t>
                          </m:r>
                          <m:r>
                            <a:rPr lang="en-US" altLang="zh-CN" kern="100">
                              <a:latin typeface="Cambria Math" panose="02040503050406030204" pitchFamily="18" charset="0"/>
                              <a:ea typeface="华文楷体" panose="02010600040101010101" pitchFamily="2" charset="-122"/>
                              <a:cs typeface="Times New Roman" panose="02020603050405020304" pitchFamily="16" charset="0"/>
                            </a:rPr>
                            <m:t>)</m:t>
                          </m:r>
                        </m:den>
                      </m:f>
                    </m:oMath>
                  </m:oMathPara>
                </a14:m>
                <a:endParaRPr lang="zh-CN" altLang="en-US" dirty="0"/>
              </a:p>
              <a:p>
                <a:pPr marL="0" indent="0">
                  <a:buNone/>
                </a:pPr>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1397"/>
                </a:stretch>
              </a:blipFill>
            </p:spPr>
            <p:txBody>
              <a:bodyPr/>
              <a:lstStyle/>
              <a:p>
                <a:r>
                  <a:rPr lang="zh-CN" altLang="en-US">
                    <a:noFill/>
                  </a:rPr>
                  <a:t> </a:t>
                </a:r>
              </a:p>
            </p:txBody>
          </p:sp>
        </mc:Fallback>
      </mc:AlternateContent>
      <p:sp>
        <p:nvSpPr>
          <p:cNvPr id="8" name="箭头: 右 7"/>
          <p:cNvSpPr/>
          <p:nvPr/>
        </p:nvSpPr>
        <p:spPr>
          <a:xfrm>
            <a:off x="690465" y="3645159"/>
            <a:ext cx="1324947" cy="669129"/>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生成学习模型：一个简单的例子</a:t>
            </a:r>
            <a:endParaRPr lang="zh-CN" altLang="en-US" dirty="0"/>
          </a:p>
        </p:txBody>
      </p:sp>
      <mc:AlternateContent xmlns:mc="http://schemas.openxmlformats.org/markup-compatibility/2006" xmlns:a14="http://schemas.microsoft.com/office/drawing/2010/main">
        <mc:Choice Requires="a14">
          <p:graphicFrame>
            <p:nvGraphicFramePr>
              <p:cNvPr id="4" name="内容占位符 3"/>
              <p:cNvGraphicFramePr>
                <a:graphicFrameLocks noGrp="1"/>
              </p:cNvGraphicFramePr>
              <p:nvPr>
                <p:ph idx="1"/>
              </p:nvPr>
            </p:nvGraphicFramePr>
            <p:xfrm>
              <a:off x="5784979" y="4699655"/>
              <a:ext cx="3707362" cy="1554480"/>
            </p:xfrm>
            <a:graphic>
              <a:graphicData uri="http://schemas.openxmlformats.org/drawingml/2006/table">
                <a:tbl>
                  <a:tblPr firstRow="1" bandRow="1">
                    <a:tableStyleId>{5C22544A-7EE6-4342-B048-85BDC9FD1C3A}</a:tableStyleId>
                  </a:tblPr>
                  <a:tblGrid>
                    <a:gridCol w="1461795"/>
                    <a:gridCol w="1138335"/>
                    <a:gridCol w="1107232"/>
                  </a:tblGrid>
                  <a:tr h="370840">
                    <a:tc>
                      <a:txBody>
                        <a:bodyPr/>
                        <a:lstStyle/>
                        <a:p>
                          <a:pPr algn="ctr"/>
                          <a14:m>
                            <m:oMathPara xmlns:m="http://schemas.openxmlformats.org/officeDocument/2006/math">
                              <m:oMathParaPr>
                                <m:jc m:val="centerGroup"/>
                              </m:oMathParaPr>
                              <m:oMath xmlns:m="http://schemas.openxmlformats.org/officeDocument/2006/math">
                                <m:r>
                                  <a:rPr lang="en-US" altLang="zh-CN" sz="2800" i="1" dirty="0" smtClean="0">
                                    <a:latin typeface="Cambria Math" panose="02040503050406030204" pitchFamily="18" charset="0"/>
                                  </a:rPr>
                                  <m:t>𝑐</m:t>
                                </m:r>
                                <m:r>
                                  <a:rPr lang="en-US" altLang="zh-CN" sz="2800" i="1" dirty="0" smtClean="0">
                                    <a:latin typeface="Cambria Math" panose="02040503050406030204" pitchFamily="18" charset="0"/>
                                  </a:rPr>
                                  <m:t>=</m:t>
                                </m:r>
                              </m:oMath>
                            </m:oMathPara>
                          </a14:m>
                          <a:endParaRPr lang="zh-CN" altLang="en-US" sz="2800" dirty="0"/>
                        </a:p>
                      </a:txBody>
                      <a:tcPr/>
                    </a:tc>
                    <a:tc>
                      <a:txBody>
                        <a:bodyPr/>
                        <a:lstStyle/>
                        <a:p>
                          <a:pPr algn="ctr"/>
                          <a14:m>
                            <m:oMathPara xmlns:m="http://schemas.openxmlformats.org/officeDocument/2006/math">
                              <m:oMathParaPr>
                                <m:jc m:val="centerGroup"/>
                              </m:oMathParaPr>
                              <m:oMath xmlns:m="http://schemas.openxmlformats.org/officeDocument/2006/math">
                                <m:r>
                                  <a:rPr lang="zh-CN" altLang="en-US" sz="2800" i="1" dirty="0" smtClean="0">
                                    <a:latin typeface="Cambria Math" panose="02040503050406030204" pitchFamily="18" charset="0"/>
                                  </a:rPr>
                                  <m:t>阳性</m:t>
                                </m:r>
                              </m:oMath>
                            </m:oMathPara>
                          </a14:m>
                          <a:endParaRPr lang="zh-CN" altLang="en-US" sz="2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zh-CN" altLang="en-US" sz="2800" i="1" dirty="0" smtClean="0">
                                    <a:latin typeface="Cambria Math" panose="02040503050406030204" pitchFamily="18" charset="0"/>
                                  </a:rPr>
                                  <m:t>阴性</m:t>
                                </m:r>
                              </m:oMath>
                            </m:oMathPara>
                          </a14:m>
                          <a:endParaRPr lang="zh-CN" altLang="en-US" sz="2800" dirty="0"/>
                        </a:p>
                      </a:txBody>
                      <a:tcPr/>
                    </a:tc>
                  </a:tr>
                  <a:tr h="370840">
                    <a:tc>
                      <a:txBody>
                        <a:bodyPr/>
                        <a:lstStyle/>
                        <a:p>
                          <a:pPr algn="ct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𝑥</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0</m:t>
                                </m:r>
                              </m:oMath>
                            </m:oMathPara>
                          </a14:m>
                          <a:endParaRPr lang="zh-CN" altLang="en-US" sz="2800" dirty="0"/>
                        </a:p>
                      </a:txBody>
                      <a:tcPr/>
                    </a:tc>
                    <a:tc>
                      <a:txBody>
                        <a:bodyPr/>
                        <a:lstStyle/>
                        <a:p>
                          <a:pPr algn="ctr"/>
                          <a:r>
                            <a:rPr lang="en-US" altLang="zh-CN" sz="2800" dirty="0"/>
                            <a:t>6</a:t>
                          </a:r>
                          <a:endParaRPr lang="zh-CN" altLang="en-US" sz="2800" dirty="0"/>
                        </a:p>
                      </a:txBody>
                      <a:tcPr/>
                    </a:tc>
                    <a:tc>
                      <a:txBody>
                        <a:bodyPr/>
                        <a:lstStyle/>
                        <a:p>
                          <a:pPr algn="ctr"/>
                          <a:r>
                            <a:rPr lang="en-US" altLang="zh-CN" sz="2800" dirty="0"/>
                            <a:t>2</a:t>
                          </a:r>
                          <a:endParaRPr lang="zh-CN" altLang="en-US" sz="2800" dirty="0"/>
                        </a:p>
                      </a:txBody>
                      <a:tcPr/>
                    </a:tc>
                  </a:tr>
                  <a:tr h="370840">
                    <a:tc>
                      <a:txBody>
                        <a:bodyPr/>
                        <a:lstStyle/>
                        <a:p>
                          <a:pPr algn="ct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𝑥</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1</m:t>
                                </m:r>
                              </m:oMath>
                            </m:oMathPara>
                          </a14:m>
                          <a:endParaRPr lang="zh-CN" altLang="en-US" sz="2800" dirty="0"/>
                        </a:p>
                      </a:txBody>
                      <a:tcPr/>
                    </a:tc>
                    <a:tc>
                      <a:txBody>
                        <a:bodyPr/>
                        <a:lstStyle/>
                        <a:p>
                          <a:pPr algn="ctr"/>
                          <a:r>
                            <a:rPr lang="en-US" altLang="zh-CN" sz="2800" dirty="0"/>
                            <a:t>0</a:t>
                          </a:r>
                          <a:endParaRPr lang="zh-CN" altLang="en-US" sz="2800" dirty="0"/>
                        </a:p>
                      </a:txBody>
                      <a:tcPr/>
                    </a:tc>
                    <a:tc>
                      <a:txBody>
                        <a:bodyPr/>
                        <a:lstStyle/>
                        <a:p>
                          <a:pPr algn="ctr"/>
                          <a:r>
                            <a:rPr lang="en-US" altLang="zh-CN" sz="2800" dirty="0"/>
                            <a:t>4</a:t>
                          </a:r>
                          <a:endParaRPr lang="zh-CN" altLang="en-US" sz="2800" dirty="0"/>
                        </a:p>
                      </a:txBody>
                      <a:tcPr/>
                    </a:tc>
                  </a:tr>
                </a:tbl>
              </a:graphicData>
            </a:graphic>
          </p:graphicFrame>
        </mc:Choice>
        <mc:Fallback xmlns="">
          <p:graphicFrame>
            <p:nvGraphicFramePr>
              <p:cNvPr id="4" name="内容占位符 3"/>
              <p:cNvGraphicFramePr>
                <a:graphicFrameLocks noGrp="1"/>
              </p:cNvGraphicFramePr>
              <p:nvPr>
                <p:ph idx="1"/>
              </p:nvPr>
            </p:nvGraphicFramePr>
            <p:xfrm>
              <a:off x="5784979" y="4699655"/>
              <a:ext cx="3707362" cy="1554480"/>
            </p:xfrm>
            <a:graphic>
              <a:graphicData uri="http://schemas.openxmlformats.org/drawingml/2006/table">
                <a:tbl>
                  <a:tblPr firstRow="1" bandRow="1">
                    <a:tableStyleId>{5C22544A-7EE6-4342-B048-85BDC9FD1C3A}</a:tableStyleId>
                  </a:tblPr>
                  <a:tblGrid>
                    <a:gridCol w="1461795"/>
                    <a:gridCol w="1138335"/>
                    <a:gridCol w="1107232"/>
                  </a:tblGrid>
                  <a:tr h="533400">
                    <a:tc>
                      <a:txBody>
                        <a:bodyPr/>
                        <a:lstStyle/>
                        <a:p>
                          <a:endParaRPr lang="zh-CN"/>
                        </a:p>
                      </a:txBody>
                      <a:tcPr>
                        <a:blipFill>
                          <a:blip r:embed="rId1"/>
                        </a:blipFill>
                      </a:tcPr>
                    </a:tc>
                    <a:tc>
                      <a:txBody>
                        <a:bodyPr/>
                        <a:lstStyle/>
                        <a:p>
                          <a:endParaRPr lang="zh-CN"/>
                        </a:p>
                      </a:txBody>
                      <a:tcPr>
                        <a:blipFill>
                          <a:blip r:embed="rId1"/>
                        </a:blipFill>
                      </a:tcPr>
                    </a:tc>
                    <a:tc>
                      <a:txBody>
                        <a:bodyPr/>
                        <a:lstStyle/>
                        <a:p>
                          <a:endParaRPr lang="zh-CN"/>
                        </a:p>
                      </a:txBody>
                      <a:tcPr>
                        <a:blipFill>
                          <a:blip r:embed="rId1"/>
                        </a:blipFill>
                      </a:tcPr>
                    </a:tc>
                  </a:tr>
                  <a:tr h="518160">
                    <a:tc>
                      <a:txBody>
                        <a:bodyPr/>
                        <a:lstStyle/>
                        <a:p>
                          <a:endParaRPr lang="zh-CN"/>
                        </a:p>
                      </a:txBody>
                      <a:tcPr>
                        <a:blipFill>
                          <a:blip r:embed="rId1"/>
                        </a:blipFill>
                      </a:tcPr>
                    </a:tc>
                    <a:tc>
                      <a:txBody>
                        <a:bodyPr/>
                        <a:lstStyle/>
                        <a:p>
                          <a:pPr algn="ctr"/>
                          <a:r>
                            <a:rPr lang="en-US" altLang="zh-CN" sz="2800" dirty="0"/>
                            <a:t>6</a:t>
                          </a:r>
                          <a:endParaRPr lang="zh-CN" altLang="en-US" sz="2800" dirty="0"/>
                        </a:p>
                      </a:txBody>
                      <a:tcPr/>
                    </a:tc>
                    <a:tc>
                      <a:txBody>
                        <a:bodyPr/>
                        <a:lstStyle/>
                        <a:p>
                          <a:pPr algn="ctr"/>
                          <a:r>
                            <a:rPr lang="en-US" altLang="zh-CN" sz="2800" dirty="0"/>
                            <a:t>2</a:t>
                          </a:r>
                          <a:endParaRPr lang="zh-CN" altLang="en-US" sz="2800" dirty="0"/>
                        </a:p>
                      </a:txBody>
                      <a:tcPr/>
                    </a:tc>
                  </a:tr>
                  <a:tr h="518160">
                    <a:tc>
                      <a:txBody>
                        <a:bodyPr/>
                        <a:lstStyle/>
                        <a:p>
                          <a:endParaRPr lang="zh-CN"/>
                        </a:p>
                      </a:txBody>
                      <a:tcPr>
                        <a:blipFill>
                          <a:blip r:embed="rId1"/>
                        </a:blipFill>
                      </a:tcPr>
                    </a:tc>
                    <a:tc>
                      <a:txBody>
                        <a:bodyPr/>
                        <a:lstStyle/>
                        <a:p>
                          <a:pPr algn="ctr"/>
                          <a:r>
                            <a:rPr lang="en-US" altLang="zh-CN" sz="2800" dirty="0"/>
                            <a:t>0</a:t>
                          </a:r>
                          <a:endParaRPr lang="zh-CN" altLang="en-US" sz="2800" dirty="0"/>
                        </a:p>
                      </a:txBody>
                      <a:tcPr/>
                    </a:tc>
                    <a:tc>
                      <a:txBody>
                        <a:bodyPr/>
                        <a:lstStyle/>
                        <a:p>
                          <a:pPr algn="ctr"/>
                          <a:r>
                            <a:rPr lang="en-US" altLang="zh-CN" sz="2800" dirty="0"/>
                            <a:t>4</a:t>
                          </a:r>
                          <a:endParaRPr lang="zh-CN" altLang="en-US" sz="2800" dirty="0"/>
                        </a:p>
                      </a:txBody>
                      <a:tcPr/>
                    </a:tc>
                  </a:tr>
                </a:tbl>
              </a:graphicData>
            </a:graphic>
          </p:graphicFrame>
        </mc:Fallback>
      </mc:AlternateContent>
      <p:pic>
        <p:nvPicPr>
          <p:cNvPr id="6" name="图片 5"/>
          <p:cNvPicPr>
            <a:picLocks noChangeAspect="1"/>
          </p:cNvPicPr>
          <p:nvPr/>
        </p:nvPicPr>
        <p:blipFill>
          <a:blip r:embed="rId2"/>
          <a:stretch>
            <a:fillRect/>
          </a:stretch>
        </p:blipFill>
        <p:spPr>
          <a:xfrm>
            <a:off x="394447" y="334565"/>
            <a:ext cx="11337243" cy="4983589"/>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生成学习模型</a:t>
            </a:r>
            <a:endParaRPr lang="zh-CN" altLang="en-US" dirty="0"/>
          </a:p>
        </p:txBody>
      </p:sp>
      <p:sp>
        <p:nvSpPr>
          <p:cNvPr id="13" name="矩形 12"/>
          <p:cNvSpPr/>
          <p:nvPr/>
        </p:nvSpPr>
        <p:spPr>
          <a:xfrm>
            <a:off x="1192011" y="1167388"/>
            <a:ext cx="2247364" cy="5859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等线" panose="02010600030101010101" pitchFamily="2" charset="-122"/>
                <a:ea typeface="等线" panose="02010600030101010101" pitchFamily="2" charset="-122"/>
                <a:cs typeface="Times New Roman" panose="02020603050405020304" pitchFamily="16" charset="0"/>
              </a:rPr>
              <a:t>判别式式学习</a:t>
            </a:r>
            <a:endParaRPr lang="zh-CN" altLang="en-US" sz="2400" b="1" dirty="0">
              <a:solidFill>
                <a:schemeClr val="bg1"/>
              </a:solidFill>
              <a:latin typeface="等线" panose="02010600030101010101" pitchFamily="2" charset="-122"/>
              <a:ea typeface="等线" panose="02010600030101010101" pitchFamily="2" charset="-122"/>
              <a:cs typeface="Times New Roman" panose="02020603050405020304" pitchFamily="16" charset="0"/>
            </a:endParaRPr>
          </a:p>
        </p:txBody>
      </p:sp>
      <p:pic>
        <p:nvPicPr>
          <p:cNvPr id="4" name="图片 3"/>
          <p:cNvPicPr>
            <a:picLocks noChangeAspect="1"/>
          </p:cNvPicPr>
          <p:nvPr/>
        </p:nvPicPr>
        <p:blipFill>
          <a:blip r:embed="rId1"/>
          <a:stretch>
            <a:fillRect/>
          </a:stretch>
        </p:blipFill>
        <p:spPr>
          <a:xfrm>
            <a:off x="750448" y="1799603"/>
            <a:ext cx="10691103" cy="3013786"/>
          </a:xfrm>
          <a:prstGeom prst="rect">
            <a:avLst/>
          </a:prstGeom>
        </p:spPr>
      </p:pic>
      <p:sp>
        <p:nvSpPr>
          <p:cNvPr id="18" name="文本框 17"/>
          <p:cNvSpPr txBox="1"/>
          <p:nvPr/>
        </p:nvSpPr>
        <p:spPr>
          <a:xfrm>
            <a:off x="394447" y="5275113"/>
            <a:ext cx="11325566" cy="830997"/>
          </a:xfrm>
          <a:prstGeom prst="rect">
            <a:avLst/>
          </a:prstGeom>
          <a:noFill/>
        </p:spPr>
        <p:txBody>
          <a:bodyPr wrap="square">
            <a:spAutoFit/>
          </a:bodyPr>
          <a:lstStyle/>
          <a:p>
            <a:r>
              <a:rPr lang="zh-CN" altLang="zh-CN" sz="2400" b="1" kern="100" dirty="0">
                <a:solidFill>
                  <a:schemeClr val="bg1">
                    <a:lumMod val="50000"/>
                  </a:schemeClr>
                </a:solidFill>
                <a:latin typeface="Times New Roman" panose="02020603050405020304" pitchFamily="16" charset="0"/>
                <a:ea typeface="华文楷体" panose="02010600040101010101" pitchFamily="2" charset="-122"/>
                <a:cs typeface="Times New Roman" panose="02020603050405020304" pitchFamily="16" charset="0"/>
              </a:rPr>
              <a:t>常见的生成学习模型有隐马尔可夫模型、</a:t>
            </a:r>
            <a:r>
              <a:rPr lang="zh-CN" altLang="zh-CN" sz="2400" b="1" dirty="0">
                <a:solidFill>
                  <a:schemeClr val="bg1">
                    <a:lumMod val="50000"/>
                  </a:schemeClr>
                </a:solidFill>
                <a:latin typeface="Times New Roman" panose="02020603050405020304" pitchFamily="16" charset="0"/>
                <a:ea typeface="华文楷体" panose="02010600040101010101" pitchFamily="2" charset="-122"/>
                <a:cs typeface="Times New Roman" panose="02020603050405020304" pitchFamily="16" charset="0"/>
              </a:rPr>
              <a:t>隐狄利克雷分布</a:t>
            </a:r>
            <a:r>
              <a:rPr lang="en-US" altLang="zh-CN" sz="2400" b="1" dirty="0">
                <a:solidFill>
                  <a:schemeClr val="bg1">
                    <a:lumMod val="50000"/>
                  </a:schemeClr>
                </a:solidFill>
                <a:latin typeface="Times New Roman" panose="02020603050405020304" pitchFamily="16" charset="0"/>
                <a:ea typeface="华文楷体" panose="02010600040101010101" pitchFamily="2" charset="-122"/>
              </a:rPr>
              <a:t>(latent </a:t>
            </a:r>
            <a:r>
              <a:rPr lang="en-US" altLang="zh-CN" sz="2400" b="1" dirty="0" err="1">
                <a:solidFill>
                  <a:schemeClr val="bg1">
                    <a:lumMod val="50000"/>
                  </a:schemeClr>
                </a:solidFill>
                <a:latin typeface="Times New Roman" panose="02020603050405020304" pitchFamily="16" charset="0"/>
                <a:ea typeface="华文楷体" panose="02010600040101010101" pitchFamily="2" charset="-122"/>
              </a:rPr>
              <a:t>dirichlet</a:t>
            </a:r>
            <a:r>
              <a:rPr lang="en-US" altLang="zh-CN" sz="2400" b="1" dirty="0">
                <a:solidFill>
                  <a:schemeClr val="bg1">
                    <a:lumMod val="50000"/>
                  </a:schemeClr>
                </a:solidFill>
                <a:latin typeface="Times New Roman" panose="02020603050405020304" pitchFamily="16" charset="0"/>
                <a:ea typeface="华文楷体" panose="02010600040101010101" pitchFamily="2" charset="-122"/>
              </a:rPr>
              <a:t> allocation</a:t>
            </a:r>
            <a:r>
              <a:rPr lang="zh-CN" altLang="zh-CN" sz="2400" b="1" dirty="0">
                <a:solidFill>
                  <a:schemeClr val="bg1">
                    <a:lumMod val="50000"/>
                  </a:schemeClr>
                </a:solidFill>
                <a:latin typeface="Times New Roman" panose="02020603050405020304" pitchFamily="16" charset="0"/>
                <a:ea typeface="华文楷体" panose="02010600040101010101" pitchFamily="2" charset="-122"/>
                <a:cs typeface="Times New Roman" panose="02020603050405020304" pitchFamily="16" charset="0"/>
              </a:rPr>
              <a:t>，</a:t>
            </a:r>
            <a:r>
              <a:rPr lang="en-US" altLang="zh-CN" sz="2400" b="1" dirty="0">
                <a:solidFill>
                  <a:schemeClr val="bg1">
                    <a:lumMod val="50000"/>
                  </a:schemeClr>
                </a:solidFill>
                <a:latin typeface="Times New Roman" panose="02020603050405020304" pitchFamily="16" charset="0"/>
                <a:ea typeface="华文楷体" panose="02010600040101010101" pitchFamily="2" charset="-122"/>
              </a:rPr>
              <a:t>LDA)</a:t>
            </a:r>
            <a:r>
              <a:rPr lang="zh-CN" altLang="zh-CN" sz="2400" b="1" kern="100" dirty="0">
                <a:solidFill>
                  <a:schemeClr val="bg1">
                    <a:lumMod val="50000"/>
                  </a:schemeClr>
                </a:solidFill>
                <a:latin typeface="Times New Roman" panose="02020603050405020304" pitchFamily="16" charset="0"/>
                <a:ea typeface="华文楷体" panose="02010600040101010101" pitchFamily="2" charset="-122"/>
                <a:cs typeface="Times New Roman" panose="02020603050405020304" pitchFamily="16" charset="0"/>
              </a:rPr>
              <a:t>等。</a:t>
            </a:r>
            <a:endParaRPr lang="zh-CN" altLang="en-US" sz="2400" b="1" dirty="0">
              <a:solidFill>
                <a:schemeClr val="bg1">
                  <a:lumMod val="50000"/>
                </a:schemeClr>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endParaRPr lang="zh-CN" altLang="en-US" dirty="0"/>
          </a:p>
        </p:txBody>
      </p:sp>
      <p:sp>
        <p:nvSpPr>
          <p:cNvPr id="4" name="TextBox 3"/>
          <p:cNvSpPr txBox="1">
            <a:spLocks noGrp="1"/>
          </p:cNvSpPr>
          <p:nvPr>
            <p:ph idx="1"/>
          </p:nvPr>
        </p:nvSpPr>
        <p:spPr>
          <a:xfrm>
            <a:off x="393700" y="788988"/>
            <a:ext cx="11355388" cy="3624069"/>
          </a:xfrm>
          <a:prstGeom prst="rect">
            <a:avLst/>
          </a:prstGeom>
          <a:solidFill>
            <a:schemeClr val="bg1"/>
          </a:solidFill>
        </p:spPr>
        <p:txBody>
          <a:bodyPr wrap="square" rtlCol="0">
            <a:spAutoFit/>
          </a:bodyPr>
          <a:lstStyle/>
          <a:p>
            <a:pPr marL="0" indent="0" algn="ctr">
              <a:buNone/>
            </a:pPr>
            <a:endParaRPr lang="en-US" altLang="zh-CN" sz="9600" dirty="0">
              <a:ln w="0"/>
              <a:effectLst>
                <a:outerShdw blurRad="38100" dist="19050" dir="2700000" algn="tl" rotWithShape="0">
                  <a:schemeClr val="dk1">
                    <a:alpha val="40000"/>
                  </a:schemeClr>
                </a:outerShdw>
              </a:effectLst>
            </a:endParaRPr>
          </a:p>
          <a:p>
            <a:pPr marL="0" indent="0" algn="ctr">
              <a:buNone/>
            </a:pPr>
            <a:r>
              <a:rPr lang="zh-CN" altLang="en-US" sz="9600" dirty="0">
                <a:ln w="0"/>
                <a:effectLst>
                  <a:outerShdw blurRad="38100" dist="19050" dir="2700000" algn="tl" rotWithShape="0">
                    <a:schemeClr val="dk1">
                      <a:alpha val="40000"/>
                    </a:schemeClr>
                  </a:outerShdw>
                </a:effectLst>
              </a:rPr>
              <a:t>谢谢</a:t>
            </a:r>
            <a:r>
              <a:rPr lang="en-US" altLang="zh-CN" sz="9600" dirty="0">
                <a:ln w="0"/>
                <a:effectLst>
                  <a:outerShdw blurRad="38100" dist="19050" dir="2700000" algn="tl" rotWithShape="0">
                    <a:schemeClr val="dk1">
                      <a:alpha val="40000"/>
                    </a:schemeClr>
                  </a:outerShdw>
                </a:effectLst>
              </a:rPr>
              <a:t>!</a:t>
            </a:r>
            <a:endParaRPr lang="en-US" altLang="zh-CN" sz="9600" dirty="0">
              <a:ln w="0"/>
              <a:effectLst>
                <a:outerShdw blurRad="38100" dist="19050" dir="2700000" algn="tl" rotWithShape="0">
                  <a:schemeClr val="dk1">
                    <a:alpha val="40000"/>
                  </a:schemeClr>
                </a:outerShdw>
              </a:effectLs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提纲</a:t>
            </a:r>
            <a:endParaRPr kumimoji="1" lang="zh-CN" altLang="en-US" dirty="0"/>
          </a:p>
        </p:txBody>
      </p:sp>
      <p:sp>
        <p:nvSpPr>
          <p:cNvPr id="4" name="矩形 7"/>
          <p:cNvSpPr>
            <a:spLocks noChangeArrowheads="1"/>
          </p:cNvSpPr>
          <p:nvPr/>
        </p:nvSpPr>
        <p:spPr bwMode="auto">
          <a:xfrm>
            <a:off x="2402661" y="1675649"/>
            <a:ext cx="7200000" cy="641586"/>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3200" b="1" dirty="0">
                <a:latin typeface="+mn-lt"/>
                <a:ea typeface="微软雅黑" panose="020B0503020204020204" pitchFamily="34" charset="-122"/>
                <a:sym typeface="Calibri" panose="020F0502020204030204" pitchFamily="34" charset="0"/>
              </a:rPr>
              <a:t>二、回归分析</a:t>
            </a:r>
            <a:endParaRPr kumimoji="0" lang="zh-CN" altLang="en-US" sz="3200" b="1" dirty="0">
              <a:latin typeface="+mn-lt"/>
              <a:ea typeface="微软雅黑" panose="020B0503020204020204" pitchFamily="34" charset="-122"/>
              <a:sym typeface="Calibri" panose="020F0502020204030204" pitchFamily="34" charset="0"/>
            </a:endParaRPr>
          </a:p>
        </p:txBody>
      </p:sp>
      <p:sp>
        <p:nvSpPr>
          <p:cNvPr id="5" name="矩形 7"/>
          <p:cNvSpPr>
            <a:spLocks noChangeArrowheads="1"/>
          </p:cNvSpPr>
          <p:nvPr/>
        </p:nvSpPr>
        <p:spPr bwMode="auto">
          <a:xfrm>
            <a:off x="2402661" y="877106"/>
            <a:ext cx="7200000" cy="641586"/>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3200" b="1" dirty="0">
                <a:latin typeface="+mn-lt"/>
                <a:ea typeface="微软雅黑" panose="020B0503020204020204" pitchFamily="34" charset="-122"/>
              </a:rPr>
              <a:t>一、机器学习基本概念</a:t>
            </a:r>
            <a:endParaRPr kumimoji="0" lang="zh-CN" altLang="en-US" sz="3200" b="1" dirty="0">
              <a:latin typeface="+mn-lt"/>
              <a:ea typeface="微软雅黑" panose="020B0503020204020204" pitchFamily="34" charset="-122"/>
            </a:endParaRPr>
          </a:p>
        </p:txBody>
      </p:sp>
      <p:sp>
        <p:nvSpPr>
          <p:cNvPr id="6" name="矩形 5"/>
          <p:cNvSpPr>
            <a:spLocks noChangeArrowheads="1"/>
          </p:cNvSpPr>
          <p:nvPr/>
        </p:nvSpPr>
        <p:spPr bwMode="auto">
          <a:xfrm>
            <a:off x="2402661" y="3272735"/>
            <a:ext cx="7200000" cy="641586"/>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3200" b="1" dirty="0">
                <a:solidFill>
                  <a:srgbClr val="C00000"/>
                </a:solidFill>
                <a:latin typeface="+mn-lt"/>
                <a:ea typeface="微软雅黑" panose="020B0503020204020204" pitchFamily="34" charset="-122"/>
                <a:sym typeface="Calibri" panose="020F0502020204030204" pitchFamily="34" charset="0"/>
              </a:rPr>
              <a:t>四、线性区别分析</a:t>
            </a:r>
            <a:endParaRPr kumimoji="0" lang="zh-CN" altLang="en-US" sz="3200" b="1" dirty="0">
              <a:solidFill>
                <a:srgbClr val="C00000"/>
              </a:solidFill>
              <a:latin typeface="+mn-lt"/>
              <a:ea typeface="微软雅黑" panose="020B0503020204020204" pitchFamily="34" charset="-122"/>
              <a:sym typeface="Calibri" panose="020F0502020204030204" pitchFamily="34" charset="0"/>
            </a:endParaRPr>
          </a:p>
        </p:txBody>
      </p:sp>
      <p:sp>
        <p:nvSpPr>
          <p:cNvPr id="7" name="矩形 7"/>
          <p:cNvSpPr>
            <a:spLocks noChangeArrowheads="1"/>
          </p:cNvSpPr>
          <p:nvPr/>
        </p:nvSpPr>
        <p:spPr bwMode="auto">
          <a:xfrm>
            <a:off x="2402661" y="2474192"/>
            <a:ext cx="7200000" cy="641586"/>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3200" b="1" dirty="0">
                <a:latin typeface="+mn-lt"/>
                <a:ea typeface="微软雅黑" panose="020B0503020204020204" pitchFamily="34" charset="-122"/>
                <a:sym typeface="Calibri" panose="020F0502020204030204" pitchFamily="34" charset="0"/>
              </a:rPr>
              <a:t>三、决策树</a:t>
            </a:r>
            <a:endParaRPr kumimoji="0" lang="zh-CN" altLang="en-US" sz="3200" b="1" dirty="0">
              <a:latin typeface="+mn-lt"/>
              <a:ea typeface="微软雅黑" panose="020B0503020204020204" pitchFamily="34" charset="-122"/>
              <a:sym typeface="Calibri" panose="020F0502020204030204" pitchFamily="34" charset="0"/>
            </a:endParaRPr>
          </a:p>
        </p:txBody>
      </p:sp>
      <p:sp>
        <p:nvSpPr>
          <p:cNvPr id="8" name="矩形 7"/>
          <p:cNvSpPr>
            <a:spLocks noChangeArrowheads="1"/>
          </p:cNvSpPr>
          <p:nvPr/>
        </p:nvSpPr>
        <p:spPr bwMode="auto">
          <a:xfrm>
            <a:off x="2402661" y="4071278"/>
            <a:ext cx="7200000" cy="641586"/>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3200" b="1" dirty="0">
                <a:latin typeface="+mn-lt"/>
                <a:ea typeface="微软雅黑" panose="020B0503020204020204" pitchFamily="34" charset="-122"/>
                <a:sym typeface="Calibri" panose="020F0502020204030204" pitchFamily="34" charset="0"/>
              </a:rPr>
              <a:t>五、</a:t>
            </a:r>
            <a:r>
              <a:rPr kumimoji="0" lang="en-US" altLang="zh-CN" sz="3200" b="1" dirty="0">
                <a:latin typeface="+mn-lt"/>
                <a:ea typeface="微软雅黑" panose="020B0503020204020204" pitchFamily="34" charset="-122"/>
                <a:sym typeface="Calibri" panose="020F0502020204030204" pitchFamily="34" charset="0"/>
              </a:rPr>
              <a:t>Ada Boosting</a:t>
            </a:r>
            <a:endParaRPr kumimoji="0" lang="zh-CN" altLang="en-US" sz="3200" b="1" dirty="0">
              <a:latin typeface="+mn-lt"/>
              <a:ea typeface="微软雅黑" panose="020B0503020204020204" pitchFamily="34" charset="-122"/>
              <a:sym typeface="Calibri" panose="020F0502020204030204" pitchFamily="34" charset="0"/>
            </a:endParaRPr>
          </a:p>
        </p:txBody>
      </p:sp>
      <p:sp>
        <p:nvSpPr>
          <p:cNvPr id="9" name="矩形 8"/>
          <p:cNvSpPr>
            <a:spLocks noChangeArrowheads="1"/>
          </p:cNvSpPr>
          <p:nvPr/>
        </p:nvSpPr>
        <p:spPr bwMode="auto">
          <a:xfrm>
            <a:off x="2402661" y="4869821"/>
            <a:ext cx="7200000" cy="641586"/>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3200" b="1" dirty="0">
                <a:latin typeface="+mn-lt"/>
                <a:ea typeface="微软雅黑" panose="020B0503020204020204" pitchFamily="34" charset="-122"/>
                <a:sym typeface="Calibri" panose="020F0502020204030204" pitchFamily="34" charset="0"/>
              </a:rPr>
              <a:t>六、支持向量机</a:t>
            </a:r>
            <a:endParaRPr kumimoji="0" lang="zh-CN" altLang="en-US" sz="3200" b="1" dirty="0">
              <a:latin typeface="+mn-lt"/>
              <a:ea typeface="微软雅黑" panose="020B0503020204020204" pitchFamily="34" charset="-122"/>
              <a:sym typeface="Calibri" panose="020F0502020204030204" pitchFamily="34" charset="0"/>
            </a:endParaRPr>
          </a:p>
        </p:txBody>
      </p:sp>
      <p:sp>
        <p:nvSpPr>
          <p:cNvPr id="10" name="矩形 9"/>
          <p:cNvSpPr>
            <a:spLocks noChangeArrowheads="1"/>
          </p:cNvSpPr>
          <p:nvPr/>
        </p:nvSpPr>
        <p:spPr bwMode="auto">
          <a:xfrm>
            <a:off x="2402661" y="5668365"/>
            <a:ext cx="7200000" cy="632353"/>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3200" b="1" dirty="0">
                <a:ea typeface="微软雅黑" panose="020B0503020204020204" pitchFamily="34" charset="-122"/>
                <a:sym typeface="Calibri" panose="020F0502020204030204" pitchFamily="34" charset="0"/>
              </a:rPr>
              <a:t>七、生成学习模型</a:t>
            </a:r>
            <a:endParaRPr kumimoji="0" lang="zh-CN" altLang="en-US" sz="3200" b="1" dirty="0">
              <a:ea typeface="微软雅黑" panose="020B0503020204020204" pitchFamily="34" charset="-122"/>
              <a:sym typeface="Calibri" panose="020F050202020403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4447" y="1"/>
            <a:ext cx="11797552" cy="669129"/>
          </a:xfrm>
        </p:spPr>
        <p:txBody>
          <a:bodyPr/>
          <a:lstStyle/>
          <a:p>
            <a:r>
              <a:rPr kumimoji="1" lang="zh-CN" altLang="en-US"/>
              <a:t>线性区别分析 </a:t>
            </a:r>
            <a:r>
              <a:rPr kumimoji="1" lang="en-US" altLang="zh-CN"/>
              <a:t>(</a:t>
            </a:r>
            <a:r>
              <a:rPr lang="en-US" altLang="zh-CN">
                <a:latin typeface="等线" panose="02010600030101010101" pitchFamily="2" charset="-122"/>
                <a:ea typeface="等线" panose="02010600030101010101" pitchFamily="2" charset="-122"/>
                <a:cs typeface="Times New Roman" panose="02020603050405020304" pitchFamily="16" charset="0"/>
              </a:rPr>
              <a:t>linear discriminant analysis, LDA</a:t>
            </a:r>
            <a:r>
              <a:rPr kumimoji="1" lang="en-US" altLang="zh-CN"/>
              <a:t>)</a:t>
            </a:r>
            <a:endParaRPr lang="zh-CN" altLang="en-US" dirty="0"/>
          </a:p>
        </p:txBody>
      </p:sp>
      <p:sp>
        <p:nvSpPr>
          <p:cNvPr id="3" name="内容占位符 2"/>
          <p:cNvSpPr>
            <a:spLocks noGrp="1"/>
          </p:cNvSpPr>
          <p:nvPr>
            <p:ph idx="1"/>
          </p:nvPr>
        </p:nvSpPr>
        <p:spPr>
          <a:xfrm>
            <a:off x="394447" y="789710"/>
            <a:ext cx="11355295" cy="5387254"/>
          </a:xfrm>
        </p:spPr>
        <p:txBody>
          <a:bodyPr/>
          <a:lstStyle/>
          <a:p>
            <a:r>
              <a:rPr lang="zh-CN" altLang="en-US" dirty="0"/>
              <a:t>一种基于监督学习的降维方法</a:t>
            </a:r>
            <a:endParaRPr lang="en-US" altLang="zh-CN" dirty="0"/>
          </a:p>
          <a:p>
            <a:pPr lvl="1"/>
            <a:r>
              <a:rPr lang="zh-CN" altLang="en-US" dirty="0"/>
              <a:t>也称为</a:t>
            </a:r>
            <a:r>
              <a:rPr lang="en-US" altLang="zh-CN" dirty="0"/>
              <a:t>Fisher</a:t>
            </a:r>
            <a:r>
              <a:rPr lang="zh-CN" altLang="en-US" dirty="0"/>
              <a:t>线性判别分析 </a:t>
            </a:r>
            <a:r>
              <a:rPr lang="en-US" altLang="zh-CN" dirty="0"/>
              <a:t>(FDA) [ Fisher 1936]</a:t>
            </a:r>
            <a:endParaRPr lang="en-US" altLang="zh-CN" dirty="0"/>
          </a:p>
          <a:p>
            <a:pPr lvl="1"/>
            <a:r>
              <a:rPr lang="en-US" altLang="zh-CN" dirty="0"/>
              <a:t>LDA</a:t>
            </a:r>
            <a:r>
              <a:rPr lang="zh-CN" altLang="en-US" dirty="0"/>
              <a:t>利用类别信息，将高维数据样本线性投影到一个低维空间</a:t>
            </a:r>
            <a:endParaRPr lang="en-US" altLang="zh-CN" dirty="0"/>
          </a:p>
        </p:txBody>
      </p:sp>
      <p:pic>
        <p:nvPicPr>
          <p:cNvPr id="4" name="图片 3"/>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725971" y="2769833"/>
            <a:ext cx="6868265" cy="3764131"/>
          </a:xfrm>
          <a:prstGeom prst="rect">
            <a:avLst/>
          </a:prstGeom>
          <a:noFill/>
          <a:ln>
            <a:noFill/>
          </a:ln>
        </p:spPr>
      </p:pic>
      <p:sp>
        <p:nvSpPr>
          <p:cNvPr id="5" name="椭圆形标注 9"/>
          <p:cNvSpPr/>
          <p:nvPr/>
        </p:nvSpPr>
        <p:spPr>
          <a:xfrm>
            <a:off x="661215" y="3346882"/>
            <a:ext cx="3873571" cy="1902955"/>
          </a:xfrm>
          <a:prstGeom prst="wedgeEllipseCallout">
            <a:avLst>
              <a:gd name="adj1" fmla="val 108657"/>
              <a:gd name="adj2" fmla="val -1027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3600">
                <a:effectLst/>
                <a:latin typeface="Times New Roman" panose="02020603050405020304" pitchFamily="16" charset="0"/>
                <a:ea typeface="楷体" panose="02010609060101010101" pitchFamily="49" charset="-122"/>
              </a:rPr>
              <a:t>“</a:t>
            </a:r>
            <a:r>
              <a:rPr lang="zh-CN" altLang="zh-CN" sz="3600">
                <a:effectLst/>
                <a:latin typeface="Times New Roman" panose="02020603050405020304" pitchFamily="16" charset="0"/>
                <a:ea typeface="楷体" panose="02010609060101010101" pitchFamily="49" charset="-122"/>
                <a:cs typeface="Times New Roman" panose="02020603050405020304" pitchFamily="16" charset="0"/>
              </a:rPr>
              <a:t>类内方差小、类间间隔大</a:t>
            </a:r>
            <a:r>
              <a:rPr lang="en-US" altLang="zh-CN" sz="3600">
                <a:effectLst/>
                <a:latin typeface="Times New Roman" panose="02020603050405020304" pitchFamily="16" charset="0"/>
                <a:ea typeface="楷体" panose="02010609060101010101" pitchFamily="49" charset="-122"/>
              </a:rPr>
              <a:t>”</a:t>
            </a:r>
            <a:endParaRPr lang="zh-CN" altLang="en-US" sz="3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线性区别分析：符号定义</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a:t>假设样本集为</a:t>
                </a:r>
                <a14:m>
                  <m:oMath xmlns:m="http://schemas.openxmlformats.org/officeDocument/2006/math">
                    <m:r>
                      <a:rPr lang="en-US" altLang="zh-CN" i="1" dirty="0" smtClean="0">
                        <a:latin typeface="Cambria Math" panose="02040503050406030204" pitchFamily="18" charset="0"/>
                      </a:rPr>
                      <m:t>𝐷</m:t>
                    </m:r>
                    <m:r>
                      <a:rPr lang="en-US" altLang="zh-CN"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𝒙</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𝑦</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𝒙</m:t>
                        </m:r>
                      </m:e>
                      <m:sub>
                        <m:r>
                          <a:rPr lang="en-US" altLang="zh-CN" i="1" dirty="0">
                            <a:latin typeface="Cambria Math" panose="02040503050406030204" pitchFamily="18" charset="0"/>
                          </a:rPr>
                          <m:t>2</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𝑦</m:t>
                        </m:r>
                      </m:e>
                      <m:sub>
                        <m:r>
                          <a:rPr lang="en-US" altLang="zh-CN" i="1" dirty="0">
                            <a:latin typeface="Cambria Math" panose="02040503050406030204" pitchFamily="18" charset="0"/>
                          </a:rPr>
                          <m:t>2</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𝒙</m:t>
                        </m:r>
                      </m:e>
                      <m:sub>
                        <m:r>
                          <a:rPr lang="zh-CN" altLang="en-US" i="1" dirty="0">
                            <a:latin typeface="Cambria Math" panose="02040503050406030204" pitchFamily="18" charset="0"/>
                          </a:rPr>
                          <m:t>𝑁</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𝑦</m:t>
                        </m:r>
                      </m:e>
                      <m:sub>
                        <m:r>
                          <a:rPr lang="zh-CN" altLang="en-US" i="1" dirty="0">
                            <a:latin typeface="Cambria Math" panose="02040503050406030204" pitchFamily="18" charset="0"/>
                          </a:rPr>
                          <m:t>𝑁</m:t>
                        </m:r>
                      </m:sub>
                    </m:sSub>
                    <m:r>
                      <a:rPr lang="en-US" altLang="zh-CN" i="1" dirty="0">
                        <a:latin typeface="Cambria Math" panose="02040503050406030204" pitchFamily="18" charset="0"/>
                      </a:rPr>
                      <m:t>)}</m:t>
                    </m:r>
                  </m:oMath>
                </a14:m>
                <a:r>
                  <a:rPr lang="zh-CN" altLang="en-US" dirty="0"/>
                  <a:t>，</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𝒙</m:t>
                        </m:r>
                      </m:e>
                      <m:sub>
                        <m:r>
                          <a:rPr lang="zh-CN" altLang="en-US" i="1" dirty="0">
                            <a:latin typeface="Cambria Math" panose="02040503050406030204" pitchFamily="18" charset="0"/>
                          </a:rPr>
                          <m:t>𝑖</m:t>
                        </m:r>
                      </m:sub>
                    </m:sSub>
                    <m:r>
                      <a:rPr lang="zh-CN" altLang="en-US"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ℝ</m:t>
                        </m:r>
                      </m:e>
                      <m:sup>
                        <m:r>
                          <a:rPr lang="zh-CN" altLang="en-US" i="1" dirty="0">
                            <a:latin typeface="Cambria Math" panose="02040503050406030204" pitchFamily="18" charset="0"/>
                          </a:rPr>
                          <m:t>𝑑</m:t>
                        </m:r>
                      </m:sup>
                    </m:sSup>
                  </m:oMath>
                </a14:m>
                <a:endParaRPr lang="en-US" altLang="zh-CN" dirty="0"/>
              </a:p>
              <a:p>
                <a:pPr lvl="1"/>
                <a:r>
                  <a:rPr lang="zh-CN" altLang="en-US" dirty="0"/>
                  <a:t>其中，</a:t>
                </a:r>
                <a14:m>
                  <m:oMath xmlns:m="http://schemas.openxmlformats.org/officeDocument/2006/math">
                    <m:sSub>
                      <m:sSubPr>
                        <m:ctrlPr>
                          <a:rPr lang="en-US" altLang="zh-CN" i="1" dirty="0">
                            <a:latin typeface="Cambria Math" panose="02040503050406030204" pitchFamily="18" charset="0"/>
                          </a:rPr>
                        </m:ctrlPr>
                      </m:sSubPr>
                      <m:e>
                        <m:r>
                          <a:rPr lang="zh-CN" altLang="en-US" i="1" dirty="0" smtClean="0">
                            <a:latin typeface="Cambria Math" panose="02040503050406030204" pitchFamily="18" charset="0"/>
                          </a:rPr>
                          <m:t>𝑦</m:t>
                        </m:r>
                      </m:e>
                      <m:sub>
                        <m:r>
                          <a:rPr lang="zh-CN" altLang="en-US" i="1" dirty="0">
                            <a:latin typeface="Cambria Math" panose="02040503050406030204" pitchFamily="18" charset="0"/>
                          </a:rPr>
                          <m:t>𝑖</m:t>
                        </m:r>
                      </m:sub>
                    </m:sSub>
                  </m:oMath>
                </a14:m>
                <a:r>
                  <a:rPr lang="zh-CN" altLang="en-US" dirty="0"/>
                  <a:t>的取值范围是</a:t>
                </a:r>
                <a14:m>
                  <m:oMath xmlns:m="http://schemas.openxmlformats.org/officeDocument/2006/math">
                    <m:r>
                      <a:rPr lang="en-US" altLang="zh-CN"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𝒞</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𝒞</m:t>
                        </m:r>
                      </m:e>
                      <m:sub>
                        <m:r>
                          <a:rPr lang="en-US" altLang="zh-CN" i="1" dirty="0">
                            <a:latin typeface="Cambria Math" panose="02040503050406030204" pitchFamily="18" charset="0"/>
                          </a:rPr>
                          <m:t>2</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𝒞</m:t>
                        </m:r>
                      </m:e>
                      <m:sub>
                        <m:r>
                          <a:rPr lang="zh-CN" altLang="en-US" i="1" dirty="0">
                            <a:latin typeface="Cambria Math" panose="02040503050406030204" pitchFamily="18" charset="0"/>
                          </a:rPr>
                          <m:t>𝐾</m:t>
                        </m:r>
                      </m:sub>
                    </m:sSub>
                    <m:r>
                      <a:rPr lang="en-US" altLang="zh-CN" i="1" dirty="0">
                        <a:latin typeface="Cambria Math" panose="02040503050406030204" pitchFamily="18" charset="0"/>
                      </a:rPr>
                      <m:t>}</m:t>
                    </m:r>
                  </m:oMath>
                </a14:m>
                <a:r>
                  <a:rPr lang="zh-CN" altLang="en-US" dirty="0"/>
                  <a:t>，即一共有𝐾类样本</a:t>
                </a:r>
                <a:endParaRPr lang="zh-CN" altLang="en-US" dirty="0"/>
              </a:p>
              <a:p>
                <a:pPr lvl="1"/>
                <a:r>
                  <a:rPr lang="zh-CN" altLang="en-US" dirty="0"/>
                  <a:t>定义𝑿为所有样本构成集合、</a:t>
                </a:r>
                <a14:m>
                  <m:oMath xmlns:m="http://schemas.openxmlformats.org/officeDocument/2006/math">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𝑋</m:t>
                        </m:r>
                      </m:e>
                      <m:sub>
                        <m:r>
                          <a:rPr lang="zh-CN" altLang="en-US" i="1" dirty="0">
                            <a:latin typeface="Cambria Math" panose="02040503050406030204" pitchFamily="18" charset="0"/>
                          </a:rPr>
                          <m:t>𝑖</m:t>
                        </m:r>
                      </m:sub>
                    </m:sSub>
                  </m:oMath>
                </a14:m>
                <a:r>
                  <a:rPr lang="zh-CN" altLang="en-US" dirty="0"/>
                  <a:t>为第</a:t>
                </a:r>
                <a14:m>
                  <m:oMath xmlns:m="http://schemas.openxmlformats.org/officeDocument/2006/math">
                    <m:r>
                      <a:rPr lang="zh-CN" altLang="en-US" i="1" dirty="0">
                        <a:latin typeface="Cambria Math" panose="02040503050406030204" pitchFamily="18" charset="0"/>
                      </a:rPr>
                      <m:t>𝑖</m:t>
                    </m:r>
                  </m:oMath>
                </a14:m>
                <a:r>
                  <a:rPr lang="zh-CN" altLang="en-US" dirty="0"/>
                  <a:t>类样本的集合</a:t>
                </a:r>
                <a:endParaRPr lang="en-US" altLang="zh-CN" dirty="0"/>
              </a:p>
              <a:p>
                <a:pPr lvl="1"/>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𝑁</m:t>
                        </m:r>
                      </m:e>
                      <m:sub>
                        <m:r>
                          <a:rPr lang="zh-CN" altLang="en-US" i="1" dirty="0">
                            <a:latin typeface="Cambria Math" panose="02040503050406030204" pitchFamily="18" charset="0"/>
                          </a:rPr>
                          <m:t>𝑖</m:t>
                        </m:r>
                      </m:sub>
                    </m:sSub>
                  </m:oMath>
                </a14:m>
                <a:r>
                  <a:rPr lang="zh-CN" altLang="en-US" dirty="0"/>
                  <a:t>为第</a:t>
                </a:r>
                <a14:m>
                  <m:oMath xmlns:m="http://schemas.openxmlformats.org/officeDocument/2006/math">
                    <m:r>
                      <a:rPr lang="zh-CN" altLang="en-US" i="1" dirty="0" smtClean="0">
                        <a:latin typeface="Cambria Math" panose="02040503050406030204" pitchFamily="18" charset="0"/>
                      </a:rPr>
                      <m:t>𝑖</m:t>
                    </m:r>
                  </m:oMath>
                </a14:m>
                <a:r>
                  <a:rPr lang="zh-CN" altLang="en-US" dirty="0"/>
                  <a:t>个类别所包含样本个数</a:t>
                </a:r>
                <a:endParaRPr lang="en-US" altLang="zh-CN" dirty="0"/>
              </a:p>
              <a:p>
                <a:pPr lvl="1"/>
                <a14:m>
                  <m:oMath xmlns:m="http://schemas.openxmlformats.org/officeDocument/2006/math">
                    <m:r>
                      <a:rPr lang="zh-CN" altLang="en-US" i="1" dirty="0" smtClean="0">
                        <a:latin typeface="Cambria Math" panose="02040503050406030204" pitchFamily="18" charset="0"/>
                      </a:rPr>
                      <m:t>𝒎</m:t>
                    </m:r>
                  </m:oMath>
                </a14:m>
                <a:r>
                  <a:rPr lang="zh-CN" altLang="en-US" dirty="0"/>
                  <a:t>为所有样本的均值向量、</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𝒎</m:t>
                        </m:r>
                      </m:e>
                      <m:sub>
                        <m:r>
                          <a:rPr lang="zh-CN" altLang="en-US" i="1" dirty="0">
                            <a:latin typeface="Cambria Math" panose="02040503050406030204" pitchFamily="18" charset="0"/>
                          </a:rPr>
                          <m:t>𝑖</m:t>
                        </m:r>
                      </m:sub>
                    </m:sSub>
                  </m:oMath>
                </a14:m>
                <a:r>
                  <a:rPr lang="zh-CN" altLang="en-US" dirty="0"/>
                  <a:t>为第𝑖类样本的均值向量</a:t>
                </a:r>
                <a:endParaRPr lang="en-US" altLang="zh-CN" dirty="0"/>
              </a:p>
              <a:p>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𝛴</m:t>
                        </m:r>
                      </m:e>
                      <m:sub>
                        <m:r>
                          <a:rPr lang="zh-CN" altLang="en-US" i="1" dirty="0">
                            <a:latin typeface="Cambria Math" panose="02040503050406030204" pitchFamily="18" charset="0"/>
                          </a:rPr>
                          <m:t>𝑖</m:t>
                        </m:r>
                      </m:sub>
                    </m:sSub>
                  </m:oMath>
                </a14:m>
                <a:r>
                  <a:rPr lang="zh-CN" altLang="en-US" dirty="0"/>
                  <a:t>为第</a:t>
                </a:r>
                <a14:m>
                  <m:oMath xmlns:m="http://schemas.openxmlformats.org/officeDocument/2006/math">
                    <m:r>
                      <a:rPr lang="zh-CN" altLang="en-US" i="1" dirty="0" smtClean="0">
                        <a:latin typeface="Cambria Math" panose="02040503050406030204" pitchFamily="18" charset="0"/>
                      </a:rPr>
                      <m:t>𝑖</m:t>
                    </m:r>
                  </m:oMath>
                </a14:m>
                <a:r>
                  <a:rPr lang="zh-CN" altLang="en-US" dirty="0"/>
                  <a:t>类样本的协方差矩阵，定义为</a:t>
                </a:r>
                <a:r>
                  <a:rPr lang="en-US" altLang="zh-CN" dirty="0"/>
                  <a:t>:</a:t>
                </a:r>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zh-CN" altLang="zh-CN" smtClean="0"/>
                          </m:ctrlPr>
                        </m:sSubPr>
                        <m:e>
                          <m:r>
                            <a:rPr lang="en-US" altLang="zh-CN">
                              <a:latin typeface="Cambria Math" panose="02040503050406030204" pitchFamily="18" charset="0"/>
                            </a:rPr>
                            <m:t>𝛴</m:t>
                          </m:r>
                        </m:e>
                        <m:sub>
                          <m:r>
                            <a:rPr lang="en-US" altLang="zh-CN">
                              <a:latin typeface="Cambria Math" panose="02040503050406030204" pitchFamily="18" charset="0"/>
                            </a:rPr>
                            <m:t>𝑖</m:t>
                          </m:r>
                        </m:sub>
                      </m:sSub>
                      <m:r>
                        <a:rPr lang="en-US" altLang="zh-CN">
                          <a:latin typeface="Cambria Math" panose="02040503050406030204" pitchFamily="18" charset="0"/>
                        </a:rPr>
                        <m:t>=</m:t>
                      </m:r>
                      <m:nary>
                        <m:naryPr>
                          <m:chr m:val="∑"/>
                          <m:limLoc m:val="undOvr"/>
                          <m:supHide m:val="on"/>
                          <m:ctrlPr>
                            <a:rPr lang="zh-CN" altLang="zh-CN"/>
                          </m:ctrlPr>
                        </m:naryPr>
                        <m:sub>
                          <m:r>
                            <a:rPr lang="en-US" altLang="zh-CN">
                              <a:latin typeface="Cambria Math" panose="02040503050406030204" pitchFamily="18" charset="0"/>
                            </a:rPr>
                            <m:t>𝒙</m:t>
                          </m:r>
                          <m:r>
                            <a:rPr lang="en-US" altLang="zh-CN">
                              <a:latin typeface="Cambria Math" panose="02040503050406030204" pitchFamily="18" charset="0"/>
                            </a:rPr>
                            <m:t>∈</m:t>
                          </m:r>
                          <m:sSub>
                            <m:sSubPr>
                              <m:ctrlPr>
                                <a:rPr lang="zh-CN" altLang="zh-CN"/>
                              </m:ctrlPr>
                            </m:sSubPr>
                            <m:e>
                              <m:r>
                                <a:rPr lang="en-US" altLang="zh-CN">
                                  <a:latin typeface="Cambria Math" panose="02040503050406030204" pitchFamily="18" charset="0"/>
                                </a:rPr>
                                <m:t>𝑿</m:t>
                              </m:r>
                            </m:e>
                            <m:sub>
                              <m:r>
                                <a:rPr lang="en-US" altLang="zh-CN">
                                  <a:latin typeface="Cambria Math" panose="02040503050406030204" pitchFamily="18" charset="0"/>
                                </a:rPr>
                                <m:t>𝒊</m:t>
                              </m:r>
                            </m:sub>
                          </m:sSub>
                        </m:sub>
                        <m:sup/>
                        <m:e>
                          <m:r>
                            <a:rPr lang="en-US" altLang="zh-CN">
                              <a:latin typeface="Cambria Math" panose="02040503050406030204" pitchFamily="18" charset="0"/>
                            </a:rPr>
                            <m:t>(</m:t>
                          </m:r>
                          <m:r>
                            <a:rPr lang="en-US" altLang="zh-CN">
                              <a:latin typeface="Cambria Math" panose="02040503050406030204" pitchFamily="18" charset="0"/>
                            </a:rPr>
                            <m:t>𝒙</m:t>
                          </m:r>
                          <m:r>
                            <a:rPr lang="en-US" altLang="zh-CN">
                              <a:latin typeface="Cambria Math" panose="02040503050406030204" pitchFamily="18" charset="0"/>
                            </a:rPr>
                            <m:t>−</m:t>
                          </m:r>
                          <m:sSub>
                            <m:sSubPr>
                              <m:ctrlPr>
                                <a:rPr lang="zh-CN" altLang="zh-CN"/>
                              </m:ctrlPr>
                            </m:sSubPr>
                            <m:e>
                              <m:r>
                                <a:rPr lang="en-US" altLang="zh-CN">
                                  <a:latin typeface="Cambria Math" panose="02040503050406030204" pitchFamily="18" charset="0"/>
                                </a:rPr>
                                <m:t>𝒎</m:t>
                              </m:r>
                            </m:e>
                            <m:sub>
                              <m:r>
                                <a:rPr lang="en-US" altLang="zh-CN">
                                  <a:latin typeface="Cambria Math" panose="02040503050406030204" pitchFamily="18" charset="0"/>
                                </a:rPr>
                                <m:t>𝑖</m:t>
                              </m:r>
                            </m:sub>
                          </m:sSub>
                          <m:r>
                            <a:rPr lang="en-US" altLang="zh-CN">
                              <a:latin typeface="Cambria Math" panose="02040503050406030204" pitchFamily="18" charset="0"/>
                            </a:rPr>
                            <m:t>)</m:t>
                          </m:r>
                          <m:sSup>
                            <m:sSupPr>
                              <m:ctrlPr>
                                <a:rPr lang="zh-CN" altLang="zh-CN"/>
                              </m:ctrlPr>
                            </m:sSupPr>
                            <m:e>
                              <m:r>
                                <a:rPr lang="en-US" altLang="zh-CN">
                                  <a:latin typeface="Cambria Math" panose="02040503050406030204" pitchFamily="18" charset="0"/>
                                </a:rPr>
                                <m:t>(</m:t>
                              </m:r>
                              <m:r>
                                <a:rPr lang="en-US" altLang="zh-CN">
                                  <a:latin typeface="Cambria Math" panose="02040503050406030204" pitchFamily="18" charset="0"/>
                                </a:rPr>
                                <m:t>𝒙</m:t>
                              </m:r>
                              <m:r>
                                <a:rPr lang="en-US" altLang="zh-CN">
                                  <a:latin typeface="Cambria Math" panose="02040503050406030204" pitchFamily="18" charset="0"/>
                                </a:rPr>
                                <m:t>−</m:t>
                              </m:r>
                              <m:sSub>
                                <m:sSubPr>
                                  <m:ctrlPr>
                                    <a:rPr lang="zh-CN" altLang="zh-CN"/>
                                  </m:ctrlPr>
                                </m:sSubPr>
                                <m:e>
                                  <m:r>
                                    <a:rPr lang="en-US" altLang="zh-CN">
                                      <a:latin typeface="Cambria Math" panose="02040503050406030204" pitchFamily="18" charset="0"/>
                                    </a:rPr>
                                    <m:t>𝒎</m:t>
                                  </m:r>
                                </m:e>
                                <m:sub>
                                  <m:r>
                                    <a:rPr lang="en-US" altLang="zh-CN">
                                      <a:latin typeface="Cambria Math" panose="02040503050406030204" pitchFamily="18" charset="0"/>
                                    </a:rPr>
                                    <m:t>𝑖</m:t>
                                  </m:r>
                                </m:sub>
                              </m:sSub>
                              <m:r>
                                <a:rPr lang="en-US" altLang="zh-CN">
                                  <a:latin typeface="Cambria Math" panose="02040503050406030204" pitchFamily="18" charset="0"/>
                                </a:rPr>
                                <m:t>)</m:t>
                              </m:r>
                            </m:e>
                            <m:sup>
                              <m:r>
                                <a:rPr lang="en-US" altLang="zh-CN">
                                  <a:latin typeface="Cambria Math" panose="02040503050406030204" pitchFamily="18" charset="0"/>
                                </a:rPr>
                                <m:t>𝑇</m:t>
                              </m:r>
                            </m:sup>
                          </m:sSup>
                        </m:e>
                      </m:nary>
                    </m:oMath>
                  </m:oMathPara>
                </a14:m>
                <a:endParaRPr lang="en-US" altLang="zh-CN"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1956"/>
                </a:stretch>
              </a:blipFill>
            </p:spPr>
            <p:txBody>
              <a:bodyPr/>
              <a:lstStyle/>
              <a:p>
                <a:r>
                  <a:rPr lang="zh-CN" altLang="en-US">
                    <a:noFill/>
                  </a:rPr>
                  <a:t> </a:t>
                </a:r>
              </a:p>
            </p:txBody>
          </p:sp>
        </mc:Fallback>
      </mc:AlternateContent>
    </p:spTree>
  </p:cSld>
  <p:clrMapOvr>
    <a:masterClrMapping/>
  </p:clrMapOvr>
</p:sld>
</file>

<file path=ppt/tags/tag1.xml><?xml version="1.0" encoding="utf-8"?>
<p:tagLst xmlns:p="http://schemas.openxmlformats.org/presentationml/2006/main">
  <p:tag name="KSO_WM_SLIDE_MODEL_TYPE" val="cover"/>
</p:tagLst>
</file>

<file path=ppt/tags/tag10.xml><?xml version="1.0" encoding="utf-8"?>
<p:tagLst xmlns:p="http://schemas.openxmlformats.org/presentationml/2006/main">
  <p:tag name="RAINPROBLEMTYPE" val="ProblemTypeMarker"/>
</p:tagLst>
</file>

<file path=ppt/tags/tag11.xml><?xml version="1.0" encoding="utf-8"?>
<p:tagLst xmlns:p="http://schemas.openxmlformats.org/presentationml/2006/main">
  <p:tag name="RAINPROBLEMTYPE" val="ProblemTypeMarker"/>
</p:tagLst>
</file>

<file path=ppt/tags/tag12.xml><?xml version="1.0" encoding="utf-8"?>
<p:tagLst xmlns:p="http://schemas.openxmlformats.org/presentationml/2006/main">
  <p:tag name="RAINPROBLEMTYPE" val="ProblemTypeMarker"/>
</p:tagLst>
</file>

<file path=ppt/tags/tag13.xml><?xml version="1.0" encoding="utf-8"?>
<p:tagLst xmlns:p="http://schemas.openxmlformats.org/presentationml/2006/main">
  <p:tag name="RAINPROBLEM" val="ProblemSetting"/>
  <p:tag name="RAINPROBLEMTYPE" val="MultipleChoice"/>
</p:tagLst>
</file>

<file path=ppt/tags/tag14.xml><?xml version="1.0" encoding="utf-8"?>
<p:tagLst xmlns:p="http://schemas.openxmlformats.org/presentationml/2006/main">
  <p:tag name="RAINPROBLEM" val="MultipleChoice"/>
  <p:tag name="PROBLEMSCORE" val="1.0"/>
</p:tagLst>
</file>

<file path=ppt/tags/tag15.xml><?xml version="1.0" encoding="utf-8"?>
<p:tagLst xmlns:p="http://schemas.openxmlformats.org/presentationml/2006/main">
  <p:tag name="RAINPROBLEM" val="ProblemBody"/>
</p:tagLst>
</file>

<file path=ppt/tags/tag16.xml><?xml version="1.0" encoding="utf-8"?>
<p:tagLst xmlns:p="http://schemas.openxmlformats.org/presentationml/2006/main">
  <p:tag name="RAINPROBLEM" val="ProblemItem"/>
</p:tagLst>
</file>

<file path=ppt/tags/tag17.xml><?xml version="1.0" encoding="utf-8"?>
<p:tagLst xmlns:p="http://schemas.openxmlformats.org/presentationml/2006/main">
  <p:tag name="RAINPROBLEM" val="ProblemBullet"/>
  <p:tag name="RAINPROBLEMTYPE" val="MultipleChoice"/>
  <p:tag name="RAINBULLET" val="Wrong"/>
</p:tagLst>
</file>

<file path=ppt/tags/tag18.xml><?xml version="1.0" encoding="utf-8"?>
<p:tagLst xmlns:p="http://schemas.openxmlformats.org/presentationml/2006/main">
  <p:tag name="RAINPROBLEM" val="ProblemItem"/>
</p:tagLst>
</file>

<file path=ppt/tags/tag19.xml><?xml version="1.0" encoding="utf-8"?>
<p:tagLst xmlns:p="http://schemas.openxmlformats.org/presentationml/2006/main">
  <p:tag name="RAINPROBLEM" val="ProblemBullet"/>
  <p:tag name="RAINPROBLEMTYPE" val="MultipleChoice"/>
  <p:tag name="RAINBULLET" val="Correct"/>
</p:tagLst>
</file>

<file path=ppt/tags/tag2.xml><?xml version="1.0" encoding="utf-8"?>
<p:tagLst xmlns:p="http://schemas.openxmlformats.org/presentationml/2006/main">
  <p:tag name="RAINPROBLEM" val="ProblemBody"/>
</p:tagLst>
</file>

<file path=ppt/tags/tag20.xml><?xml version="1.0" encoding="utf-8"?>
<p:tagLst xmlns:p="http://schemas.openxmlformats.org/presentationml/2006/main">
  <p:tag name="RAINPROBLEM" val="ProblemItem"/>
</p:tagLst>
</file>

<file path=ppt/tags/tag21.xml><?xml version="1.0" encoding="utf-8"?>
<p:tagLst xmlns:p="http://schemas.openxmlformats.org/presentationml/2006/main">
  <p:tag name="RAINPROBLEM" val="ProblemBullet"/>
  <p:tag name="RAINPROBLEMTYPE" val="MultipleChoice"/>
  <p:tag name="RAINBULLET" val="Wrong"/>
</p:tagLst>
</file>

<file path=ppt/tags/tag22.xml><?xml version="1.0" encoding="utf-8"?>
<p:tagLst xmlns:p="http://schemas.openxmlformats.org/presentationml/2006/main">
  <p:tag name="RAINPROBLEM" val="ProblemItem"/>
</p:tagLst>
</file>

<file path=ppt/tags/tag23.xml><?xml version="1.0" encoding="utf-8"?>
<p:tagLst xmlns:p="http://schemas.openxmlformats.org/presentationml/2006/main">
  <p:tag name="RAINPROBLEM" val="ProblemBullet"/>
  <p:tag name="RAINPROBLEMTYPE" val="MultipleChoice"/>
  <p:tag name="RAINBULLET" val="Wrong"/>
</p:tagLst>
</file>

<file path=ppt/tags/tag24.xml><?xml version="1.0" encoding="utf-8"?>
<p:tagLst xmlns:p="http://schemas.openxmlformats.org/presentationml/2006/main">
  <p:tag name="RAINPROBLEM" val="ProblemItem"/>
</p:tagLst>
</file>

<file path=ppt/tags/tag25.xml><?xml version="1.0" encoding="utf-8"?>
<p:tagLst xmlns:p="http://schemas.openxmlformats.org/presentationml/2006/main">
  <p:tag name="RAINPROBLEM" val="ProblemBullet"/>
  <p:tag name="RAINPROBLEMTYPE" val="MultipleChoice"/>
  <p:tag name="RAINBULLET" val="Wrong"/>
</p:tagLst>
</file>

<file path=ppt/tags/tag26.xml><?xml version="1.0" encoding="utf-8"?>
<p:tagLst xmlns:p="http://schemas.openxmlformats.org/presentationml/2006/main">
  <p:tag name="RAINPROBLEM" val="ProblemSubmit"/>
  <p:tag name="RAINPROBLEMTYPE" val="MultipleChoice"/>
</p:tagLst>
</file>

<file path=ppt/tags/tag27.xml><?xml version="1.0" encoding="utf-8"?>
<p:tagLst xmlns:p="http://schemas.openxmlformats.org/presentationml/2006/main">
  <p:tag name="RAINPROBLEMTYPE" val="ProblemTypeMarker"/>
</p:tagLst>
</file>

<file path=ppt/tags/tag28.xml><?xml version="1.0" encoding="utf-8"?>
<p:tagLst xmlns:p="http://schemas.openxmlformats.org/presentationml/2006/main">
  <p:tag name="RAINPROBLEMTYPE" val="ProblemTypeMarker"/>
</p:tagLst>
</file>

<file path=ppt/tags/tag29.xml><?xml version="1.0" encoding="utf-8"?>
<p:tagLst xmlns:p="http://schemas.openxmlformats.org/presentationml/2006/main">
  <p:tag name="RAINPROBLEMTYPE" val="ProblemTypeMarker"/>
</p:tagLst>
</file>

<file path=ppt/tags/tag3.xml><?xml version="1.0" encoding="utf-8"?>
<p:tagLst xmlns:p="http://schemas.openxmlformats.org/presentationml/2006/main">
  <p:tag name="RAINPROBLEM" val="ProblemItem"/>
</p:tagLst>
</file>

<file path=ppt/tags/tag30.xml><?xml version="1.0" encoding="utf-8"?>
<p:tagLst xmlns:p="http://schemas.openxmlformats.org/presentationml/2006/main">
  <p:tag name="RAINPROBLEMTYPE" val="ProblemTypeMarker"/>
</p:tagLst>
</file>

<file path=ppt/tags/tag31.xml><?xml version="1.0" encoding="utf-8"?>
<p:tagLst xmlns:p="http://schemas.openxmlformats.org/presentationml/2006/main">
  <p:tag name="RAINPROBLEMTYPE" val="ProblemTypeMarker"/>
</p:tagLst>
</file>

<file path=ppt/tags/tag32.xml><?xml version="1.0" encoding="utf-8"?>
<p:tagLst xmlns:p="http://schemas.openxmlformats.org/presentationml/2006/main">
  <p:tag name="RAINPROBLEM" val="ProblemSetting"/>
  <p:tag name="RAINPROBLEMTYPE" val="MultipleChoice"/>
</p:tagLst>
</file>

<file path=ppt/tags/tag33.xml><?xml version="1.0" encoding="utf-8"?>
<p:tagLst xmlns:p="http://schemas.openxmlformats.org/presentationml/2006/main">
  <p:tag name="RAINPROBLEM" val="MultipleChoice"/>
  <p:tag name="PROBLEMSCORE" val="1.0"/>
</p:tagLst>
</file>

<file path=ppt/tags/tag34.xml><?xml version="1.0" encoding="utf-8"?>
<p:tagLst xmlns:p="http://schemas.openxmlformats.org/presentationml/2006/main">
  <p:tag name="RAINPROBLEM" val="ProblemBody"/>
</p:tagLst>
</file>

<file path=ppt/tags/tag35.xml><?xml version="1.0" encoding="utf-8"?>
<p:tagLst xmlns:p="http://schemas.openxmlformats.org/presentationml/2006/main">
  <p:tag name="RAINPROBLEM" val="ProblemItem"/>
</p:tagLst>
</file>

<file path=ppt/tags/tag36.xml><?xml version="1.0" encoding="utf-8"?>
<p:tagLst xmlns:p="http://schemas.openxmlformats.org/presentationml/2006/main">
  <p:tag name="RAINPROBLEM" val="ProblemBullet"/>
  <p:tag name="RAINPROBLEMTYPE" val="MultipleChoice"/>
  <p:tag name="RAINBULLET" val="Wrong"/>
</p:tagLst>
</file>

<file path=ppt/tags/tag37.xml><?xml version="1.0" encoding="utf-8"?>
<p:tagLst xmlns:p="http://schemas.openxmlformats.org/presentationml/2006/main">
  <p:tag name="RAINPROBLEM" val="ProblemItem"/>
</p:tagLst>
</file>

<file path=ppt/tags/tag38.xml><?xml version="1.0" encoding="utf-8"?>
<p:tagLst xmlns:p="http://schemas.openxmlformats.org/presentationml/2006/main">
  <p:tag name="RAINPROBLEM" val="ProblemBullet"/>
  <p:tag name="RAINPROBLEMTYPE" val="MultipleChoice"/>
  <p:tag name="RAINBULLET" val="Wrong"/>
</p:tagLst>
</file>

<file path=ppt/tags/tag39.xml><?xml version="1.0" encoding="utf-8"?>
<p:tagLst xmlns:p="http://schemas.openxmlformats.org/presentationml/2006/main">
  <p:tag name="RAINPROBLEM" val="ProblemItem"/>
</p:tagLst>
</file>

<file path=ppt/tags/tag4.xml><?xml version="1.0" encoding="utf-8"?>
<p:tagLst xmlns:p="http://schemas.openxmlformats.org/presentationml/2006/main">
  <p:tag name="RAINPROBLEM" val="ProblemBullet"/>
  <p:tag name="RAINPROBLEMTYPE" val="MultipleChoice"/>
  <p:tag name="RAINBULLET" val="Correct"/>
</p:tagLst>
</file>

<file path=ppt/tags/tag40.xml><?xml version="1.0" encoding="utf-8"?>
<p:tagLst xmlns:p="http://schemas.openxmlformats.org/presentationml/2006/main">
  <p:tag name="RAINPROBLEM" val="ProblemBullet"/>
  <p:tag name="RAINPROBLEMTYPE" val="MultipleChoice"/>
  <p:tag name="RAINBULLET" val="Wrong"/>
</p:tagLst>
</file>

<file path=ppt/tags/tag41.xml><?xml version="1.0" encoding="utf-8"?>
<p:tagLst xmlns:p="http://schemas.openxmlformats.org/presentationml/2006/main">
  <p:tag name="RAINPROBLEM" val="ProblemItem"/>
</p:tagLst>
</file>

<file path=ppt/tags/tag42.xml><?xml version="1.0" encoding="utf-8"?>
<p:tagLst xmlns:p="http://schemas.openxmlformats.org/presentationml/2006/main">
  <p:tag name="RAINPROBLEM" val="ProblemBullet"/>
  <p:tag name="RAINPROBLEMTYPE" val="MultipleChoice"/>
  <p:tag name="RAINBULLET" val="Wrong"/>
</p:tagLst>
</file>

<file path=ppt/tags/tag43.xml><?xml version="1.0" encoding="utf-8"?>
<p:tagLst xmlns:p="http://schemas.openxmlformats.org/presentationml/2006/main">
  <p:tag name="RAINPROBLEM" val="ProblemItem"/>
</p:tagLst>
</file>

<file path=ppt/tags/tag44.xml><?xml version="1.0" encoding="utf-8"?>
<p:tagLst xmlns:p="http://schemas.openxmlformats.org/presentationml/2006/main">
  <p:tag name="RAINPROBLEM" val="ProblemBullet"/>
  <p:tag name="RAINPROBLEMTYPE" val="MultipleChoice"/>
  <p:tag name="RAINBULLET" val="Wrong"/>
</p:tagLst>
</file>

<file path=ppt/tags/tag45.xml><?xml version="1.0" encoding="utf-8"?>
<p:tagLst xmlns:p="http://schemas.openxmlformats.org/presentationml/2006/main">
  <p:tag name="RAINPROBLEM" val="ProblemItem"/>
</p:tagLst>
</file>

<file path=ppt/tags/tag46.xml><?xml version="1.0" encoding="utf-8"?>
<p:tagLst xmlns:p="http://schemas.openxmlformats.org/presentationml/2006/main">
  <p:tag name="RAINPROBLEM" val="ProblemBullet"/>
  <p:tag name="RAINPROBLEMTYPE" val="MultipleChoice"/>
  <p:tag name="RAINBULLET" val="Correct"/>
</p:tagLst>
</file>

<file path=ppt/tags/tag47.xml><?xml version="1.0" encoding="utf-8"?>
<p:tagLst xmlns:p="http://schemas.openxmlformats.org/presentationml/2006/main">
  <p:tag name="RAINPROBLEM" val="ProblemSubmit"/>
  <p:tag name="RAINPROBLEMTYPE" val="MultipleChoice"/>
</p:tagLst>
</file>

<file path=ppt/tags/tag48.xml><?xml version="1.0" encoding="utf-8"?>
<p:tagLst xmlns:p="http://schemas.openxmlformats.org/presentationml/2006/main">
  <p:tag name="RAINPROBLEMTYPE" val="ProblemTypeMarker"/>
</p:tagLst>
</file>

<file path=ppt/tags/tag49.xml><?xml version="1.0" encoding="utf-8"?>
<p:tagLst xmlns:p="http://schemas.openxmlformats.org/presentationml/2006/main">
  <p:tag name="RAINPROBLEMTYPE" val="ProblemTypeMarker"/>
</p:tagLst>
</file>

<file path=ppt/tags/tag5.xml><?xml version="1.0" encoding="utf-8"?>
<p:tagLst xmlns:p="http://schemas.openxmlformats.org/presentationml/2006/main">
  <p:tag name="RAINPROBLEM" val="ProblemItem"/>
</p:tagLst>
</file>

<file path=ppt/tags/tag50.xml><?xml version="1.0" encoding="utf-8"?>
<p:tagLst xmlns:p="http://schemas.openxmlformats.org/presentationml/2006/main">
  <p:tag name="RAINPROBLEMTYPE" val="ProblemTypeMarker"/>
</p:tagLst>
</file>

<file path=ppt/tags/tag51.xml><?xml version="1.0" encoding="utf-8"?>
<p:tagLst xmlns:p="http://schemas.openxmlformats.org/presentationml/2006/main">
  <p:tag name="RAINPROBLEMTYPE" val="ProblemTypeMarker"/>
</p:tagLst>
</file>

<file path=ppt/tags/tag52.xml><?xml version="1.0" encoding="utf-8"?>
<p:tagLst xmlns:p="http://schemas.openxmlformats.org/presentationml/2006/main">
  <p:tag name="RAINPROBLEMTYPE" val="ProblemTypeMarker"/>
</p:tagLst>
</file>

<file path=ppt/tags/tag53.xml><?xml version="1.0" encoding="utf-8"?>
<p:tagLst xmlns:p="http://schemas.openxmlformats.org/presentationml/2006/main">
  <p:tag name="RAINPROBLEM" val="ProblemSetting"/>
  <p:tag name="RAINPROBLEMTYPE" val="MultipleChoice"/>
</p:tagLst>
</file>

<file path=ppt/tags/tag54.xml><?xml version="1.0" encoding="utf-8"?>
<p:tagLst xmlns:p="http://schemas.openxmlformats.org/presentationml/2006/main">
  <p:tag name="RAINPROBLEM" val="MultipleChoice"/>
  <p:tag name="PROBLEMSCORE" val="1.0"/>
</p:tagLst>
</file>

<file path=ppt/tags/tag55.xml><?xml version="1.0" encoding="utf-8"?>
<p:tagLst xmlns:p="http://schemas.openxmlformats.org/presentationml/2006/main">
  <p:tag name="PRODUCTVERSIONTIP" val="PRODUCTVERSIONTIP"/>
</p:tagLst>
</file>

<file path=ppt/tags/tag56.xml><?xml version="1.0" encoding="utf-8"?>
<p:tagLst xmlns:p="http://schemas.openxmlformats.org/presentationml/2006/main">
  <p:tag name="RAINPROBLEM" val="ProblemSubmit"/>
  <p:tag name="RAINPROBLEMTYPE" val="ShortAnswer"/>
</p:tagLst>
</file>

<file path=ppt/tags/tag57.xml><?xml version="1.0" encoding="utf-8"?>
<p:tagLst xmlns:p="http://schemas.openxmlformats.org/presentationml/2006/main">
  <p:tag name="RAINPROBLEMTYPE" val="ProblemTypeMarker"/>
</p:tagLst>
</file>

<file path=ppt/tags/tag58.xml><?xml version="1.0" encoding="utf-8"?>
<p:tagLst xmlns:p="http://schemas.openxmlformats.org/presentationml/2006/main">
  <p:tag name="RAINPROBLEMTYPE" val="ProblemTypeMarker"/>
</p:tagLst>
</file>

<file path=ppt/tags/tag59.xml><?xml version="1.0" encoding="utf-8"?>
<p:tagLst xmlns:p="http://schemas.openxmlformats.org/presentationml/2006/main">
  <p:tag name="RAINPROBLEMTYPE" val="ProblemTypeMarker"/>
</p:tagLst>
</file>

<file path=ppt/tags/tag6.xml><?xml version="1.0" encoding="utf-8"?>
<p:tagLst xmlns:p="http://schemas.openxmlformats.org/presentationml/2006/main">
  <p:tag name="RAINPROBLEM" val="ProblemBullet"/>
  <p:tag name="RAINPROBLEMTYPE" val="MultipleChoice"/>
  <p:tag name="RAINBULLET" val="Wrong"/>
</p:tagLst>
</file>

<file path=ppt/tags/tag60.xml><?xml version="1.0" encoding="utf-8"?>
<p:tagLst xmlns:p="http://schemas.openxmlformats.org/presentationml/2006/main">
  <p:tag name="RAINPROBLEMTYPE" val="ProblemTypeMarker"/>
</p:tagLst>
</file>

<file path=ppt/tags/tag61.xml><?xml version="1.0" encoding="utf-8"?>
<p:tagLst xmlns:p="http://schemas.openxmlformats.org/presentationml/2006/main">
  <p:tag name="RAINPROBLEMTYPE" val="ProblemTypeMarker"/>
</p:tagLst>
</file>

<file path=ppt/tags/tag62.xml><?xml version="1.0" encoding="utf-8"?>
<p:tagLst xmlns:p="http://schemas.openxmlformats.org/presentationml/2006/main">
  <p:tag name="RAINPROBLEM" val="ProblemSetting"/>
  <p:tag name="RAINPROBLEMTYPE" val="ShortAnswer"/>
</p:tagLst>
</file>

<file path=ppt/tags/tag63.xml><?xml version="1.0" encoding="utf-8"?>
<p:tagLst xmlns:p="http://schemas.openxmlformats.org/presentationml/2006/main">
  <p:tag name="RAINPROBLEM" val="ShortAnswer"/>
  <p:tag name="PROBLEMSCORE" val="10.0"/>
  <p:tag name="PROBLEMVOICEALLOWED" val="False"/>
</p:tagLst>
</file>

<file path=ppt/tags/tag64.xml><?xml version="1.0" encoding="utf-8"?>
<p:tagLst xmlns:p="http://schemas.openxmlformats.org/presentationml/2006/main">
  <p:tag name="RAINPROBLEM" val="ProblemBody"/>
</p:tagLst>
</file>

<file path=ppt/tags/tag65.xml><?xml version="1.0" encoding="utf-8"?>
<p:tagLst xmlns:p="http://schemas.openxmlformats.org/presentationml/2006/main">
  <p:tag name="PRODUCTVERSIONTIP" val="PRODUCTVERSIONTIP"/>
</p:tagLst>
</file>

<file path=ppt/tags/tag66.xml><?xml version="1.0" encoding="utf-8"?>
<p:tagLst xmlns:p="http://schemas.openxmlformats.org/presentationml/2006/main">
  <p:tag name="RAINPROBLEM" val="ProblemSubmit"/>
  <p:tag name="RAINPROBLEMTYPE" val="ShortAnswer"/>
</p:tagLst>
</file>

<file path=ppt/tags/tag67.xml><?xml version="1.0" encoding="utf-8"?>
<p:tagLst xmlns:p="http://schemas.openxmlformats.org/presentationml/2006/main">
  <p:tag name="RAINPROBLEMTYPE" val="ProblemTypeMarker"/>
</p:tagLst>
</file>

<file path=ppt/tags/tag68.xml><?xml version="1.0" encoding="utf-8"?>
<p:tagLst xmlns:p="http://schemas.openxmlformats.org/presentationml/2006/main">
  <p:tag name="RAINPROBLEMTYPE" val="ProblemTypeMarker"/>
</p:tagLst>
</file>

<file path=ppt/tags/tag69.xml><?xml version="1.0" encoding="utf-8"?>
<p:tagLst xmlns:p="http://schemas.openxmlformats.org/presentationml/2006/main">
  <p:tag name="RAINPROBLEMTYPE" val="ProblemTypeMarker"/>
</p:tagLst>
</file>

<file path=ppt/tags/tag7.xml><?xml version="1.0" encoding="utf-8"?>
<p:tagLst xmlns:p="http://schemas.openxmlformats.org/presentationml/2006/main">
  <p:tag name="RAINPROBLEM" val="ProblemSubmit"/>
  <p:tag name="RAINPROBLEMTYPE" val="MultipleChoice"/>
</p:tagLst>
</file>

<file path=ppt/tags/tag70.xml><?xml version="1.0" encoding="utf-8"?>
<p:tagLst xmlns:p="http://schemas.openxmlformats.org/presentationml/2006/main">
  <p:tag name="RAINPROBLEMTYPE" val="ProblemTypeMarker"/>
</p:tagLst>
</file>

<file path=ppt/tags/tag71.xml><?xml version="1.0" encoding="utf-8"?>
<p:tagLst xmlns:p="http://schemas.openxmlformats.org/presentationml/2006/main">
  <p:tag name="RAINPROBLEMTYPE" val="ProblemTypeMarker"/>
</p:tagLst>
</file>

<file path=ppt/tags/tag72.xml><?xml version="1.0" encoding="utf-8"?>
<p:tagLst xmlns:p="http://schemas.openxmlformats.org/presentationml/2006/main">
  <p:tag name="RAINPROBLEM" val="ProblemSetting"/>
  <p:tag name="RAINPROBLEMTYPE" val="ShortAnswer"/>
</p:tagLst>
</file>

<file path=ppt/tags/tag73.xml><?xml version="1.0" encoding="utf-8"?>
<p:tagLst xmlns:p="http://schemas.openxmlformats.org/presentationml/2006/main">
  <p:tag name="RAINPROBLEM" val="ShortAnswer"/>
  <p:tag name="PROBLEMSCORE" val="10.0"/>
  <p:tag name="PROBLEMVOICEALLOWED" val="False"/>
</p:tagLst>
</file>

<file path=ppt/tags/tag74.xml><?xml version="1.0" encoding="utf-8"?>
<p:tagLst xmlns:p="http://schemas.openxmlformats.org/presentationml/2006/main">
  <p:tag name="RAINPROBLEM" val="ProblemBody"/>
</p:tagLst>
</file>

<file path=ppt/tags/tag75.xml><?xml version="1.0" encoding="utf-8"?>
<p:tagLst xmlns:p="http://schemas.openxmlformats.org/presentationml/2006/main">
  <p:tag name="RAINPROBLEM" val="ProblemItem"/>
</p:tagLst>
</file>

<file path=ppt/tags/tag76.xml><?xml version="1.0" encoding="utf-8"?>
<p:tagLst xmlns:p="http://schemas.openxmlformats.org/presentationml/2006/main">
  <p:tag name="RAINPROBLEM" val="ProblemItem"/>
</p:tagLst>
</file>

<file path=ppt/tags/tag77.xml><?xml version="1.0" encoding="utf-8"?>
<p:tagLst xmlns:p="http://schemas.openxmlformats.org/presentationml/2006/main">
  <p:tag name="RAINPROBLEM" val="ProblemItem"/>
</p:tagLst>
</file>

<file path=ppt/tags/tag78.xml><?xml version="1.0" encoding="utf-8"?>
<p:tagLst xmlns:p="http://schemas.openxmlformats.org/presentationml/2006/main">
  <p:tag name="RAINPROBLEM" val="ProblemItem"/>
</p:tagLst>
</file>

<file path=ppt/tags/tag79.xml><?xml version="1.0" encoding="utf-8"?>
<p:tagLst xmlns:p="http://schemas.openxmlformats.org/presentationml/2006/main">
  <p:tag name="RAINPROBLEM" val="ProblemBullet"/>
  <p:tag name="RAINPROBLEMTYPE" val="MultipleChoice"/>
  <p:tag name="RAINBULLET" val="Wrong"/>
</p:tagLst>
</file>

<file path=ppt/tags/tag8.xml><?xml version="1.0" encoding="utf-8"?>
<p:tagLst xmlns:p="http://schemas.openxmlformats.org/presentationml/2006/main">
  <p:tag name="RAINPROBLEMTYPE" val="ProblemTypeMarker"/>
</p:tagLst>
</file>

<file path=ppt/tags/tag80.xml><?xml version="1.0" encoding="utf-8"?>
<p:tagLst xmlns:p="http://schemas.openxmlformats.org/presentationml/2006/main">
  <p:tag name="RAINPROBLEM" val="ProblemBullet"/>
  <p:tag name="RAINPROBLEMTYPE" val="MultipleChoice"/>
  <p:tag name="RAINBULLET" val="Wrong"/>
</p:tagLst>
</file>

<file path=ppt/tags/tag81.xml><?xml version="1.0" encoding="utf-8"?>
<p:tagLst xmlns:p="http://schemas.openxmlformats.org/presentationml/2006/main">
  <p:tag name="RAINPROBLEM" val="ProblemBullet"/>
  <p:tag name="RAINPROBLEMTYPE" val="MultipleChoice"/>
  <p:tag name="RAINBULLET" val="Correct"/>
</p:tagLst>
</file>

<file path=ppt/tags/tag82.xml><?xml version="1.0" encoding="utf-8"?>
<p:tagLst xmlns:p="http://schemas.openxmlformats.org/presentationml/2006/main">
  <p:tag name="RAINPROBLEM" val="ProblemBullet"/>
  <p:tag name="RAINPROBLEMTYPE" val="MultipleChoice"/>
  <p:tag name="RAINBULLET" val="Wrong"/>
</p:tagLst>
</file>

<file path=ppt/tags/tag83.xml><?xml version="1.0" encoding="utf-8"?>
<p:tagLst xmlns:p="http://schemas.openxmlformats.org/presentationml/2006/main">
  <p:tag name="RAINPROBLEM" val="ProblemSubmit"/>
  <p:tag name="RAINPROBLEMTYPE" val="MultipleChoice"/>
</p:tagLst>
</file>

<file path=ppt/tags/tag84.xml><?xml version="1.0" encoding="utf-8"?>
<p:tagLst xmlns:p="http://schemas.openxmlformats.org/presentationml/2006/main">
  <p:tag name="RAINPROBLEMTYPE" val="ProblemTypeMarker"/>
</p:tagLst>
</file>

<file path=ppt/tags/tag85.xml><?xml version="1.0" encoding="utf-8"?>
<p:tagLst xmlns:p="http://schemas.openxmlformats.org/presentationml/2006/main">
  <p:tag name="RAINPROBLEMTYPE" val="ProblemTypeMarker"/>
</p:tagLst>
</file>

<file path=ppt/tags/tag86.xml><?xml version="1.0" encoding="utf-8"?>
<p:tagLst xmlns:p="http://schemas.openxmlformats.org/presentationml/2006/main">
  <p:tag name="RAINPROBLEMTYPE" val="ProblemTypeMarker"/>
</p:tagLst>
</file>

<file path=ppt/tags/tag87.xml><?xml version="1.0" encoding="utf-8"?>
<p:tagLst xmlns:p="http://schemas.openxmlformats.org/presentationml/2006/main">
  <p:tag name="RAINPROBLEMTYPE" val="ProblemTypeMarker"/>
</p:tagLst>
</file>

<file path=ppt/tags/tag88.xml><?xml version="1.0" encoding="utf-8"?>
<p:tagLst xmlns:p="http://schemas.openxmlformats.org/presentationml/2006/main">
  <p:tag name="RAINPROBLEMTYPE" val="ProblemTypeMarker"/>
</p:tagLst>
</file>

<file path=ppt/tags/tag89.xml><?xml version="1.0" encoding="utf-8"?>
<p:tagLst xmlns:p="http://schemas.openxmlformats.org/presentationml/2006/main">
  <p:tag name="RAINPROBLEM" val="ProblemSetting"/>
  <p:tag name="RAINPROBLEMTYPE" val="MultipleChoice"/>
</p:tagLst>
</file>

<file path=ppt/tags/tag9.xml><?xml version="1.0" encoding="utf-8"?>
<p:tagLst xmlns:p="http://schemas.openxmlformats.org/presentationml/2006/main">
  <p:tag name="RAINPROBLEMTYPE" val="ProblemTypeMarker"/>
</p:tagLst>
</file>

<file path=ppt/tags/tag90.xml><?xml version="1.0" encoding="utf-8"?>
<p:tagLst xmlns:p="http://schemas.openxmlformats.org/presentationml/2006/main">
  <p:tag name="RAINPROBLEM" val="MultipleChoice"/>
  <p:tag name="PROBLEMSCORE" val="1.0"/>
</p:tagLst>
</file>

<file path=ppt/tags/tag91.xml><?xml version="1.0" encoding="utf-8"?>
<p:tagLst xmlns:p="http://schemas.openxmlformats.org/presentationml/2006/main">
  <p:tag name="COMMONDATA" val="eyJoZGlkIjoiYTc2ZGZiNzZiNDVlOGViOWVmM2JhOTY0NGJkNjUyYzgifQ=="/>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13710</Words>
  <Application>WPS 演示</Application>
  <PresentationFormat>宽屏</PresentationFormat>
  <Paragraphs>817</Paragraphs>
  <Slides>69</Slides>
  <Notes>10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69</vt:i4>
      </vt:variant>
    </vt:vector>
  </HeadingPairs>
  <TitlesOfParts>
    <vt:vector size="88" baseType="lpstr">
      <vt:lpstr>Arial</vt:lpstr>
      <vt:lpstr>宋体</vt:lpstr>
      <vt:lpstr>Wingdings</vt:lpstr>
      <vt:lpstr>Calibri</vt:lpstr>
      <vt:lpstr>黑体</vt:lpstr>
      <vt:lpstr>华文楷体</vt:lpstr>
      <vt:lpstr>华文新魏</vt:lpstr>
      <vt:lpstr>Times New Roman</vt:lpstr>
      <vt:lpstr>微软雅黑</vt:lpstr>
      <vt:lpstr>等线</vt:lpstr>
      <vt:lpstr>楷体</vt:lpstr>
      <vt:lpstr>Cambria Math</vt:lpstr>
      <vt:lpstr>Arial Unicode MS</vt:lpstr>
      <vt:lpstr>Lucida Grande</vt:lpstr>
      <vt:lpstr>Cambria Math</vt:lpstr>
      <vt:lpstr>-apple-system</vt:lpstr>
      <vt:lpstr>Segoe Print</vt:lpstr>
      <vt:lpstr>BatangChe</vt:lpstr>
      <vt:lpstr>Office Theme</vt:lpstr>
      <vt:lpstr>监督学习2</vt:lpstr>
      <vt:lpstr>PowerPoint 演示文稿</vt:lpstr>
      <vt:lpstr>PowerPoint 演示文稿</vt:lpstr>
      <vt:lpstr>PowerPoint 演示文稿</vt:lpstr>
      <vt:lpstr>PowerPoint 演示文稿</vt:lpstr>
      <vt:lpstr>PowerPoint 演示文稿</vt:lpstr>
      <vt:lpstr>提纲</vt:lpstr>
      <vt:lpstr>线性区别分析 (linear discriminant analysis, LDA)</vt:lpstr>
      <vt:lpstr>线性区别分析：符号定义</vt:lpstr>
      <vt:lpstr>线性区别分析：二分类问题</vt:lpstr>
      <vt:lpstr>线性区别分析：二分类问题</vt:lpstr>
      <vt:lpstr>线性区别分析：二分类问题</vt:lpstr>
      <vt:lpstr>线性区别分析：二分类问题</vt:lpstr>
      <vt:lpstr>线性区别分析：二分类问题</vt:lpstr>
      <vt:lpstr>线性区别分析：多分类问题</vt:lpstr>
      <vt:lpstr>线性区别分析：多分类问题</vt:lpstr>
      <vt:lpstr>线性区别分析：线性判别分析的降维步骤</vt:lpstr>
      <vt:lpstr>线性区别分析：与主成分分析法的异同</vt:lpstr>
      <vt:lpstr>提纲</vt:lpstr>
      <vt:lpstr>Boosting  (adaptive boosting, 自适应提升)</vt:lpstr>
      <vt:lpstr>Adaptive boosting</vt:lpstr>
      <vt:lpstr>计算学习理论 ( Computational Learning Theory)</vt:lpstr>
      <vt:lpstr>计算学习理论：霍夫丁不等式(Hoeffding’s inequality)</vt:lpstr>
      <vt:lpstr>计算学习理论：概率近似正确 (PAC)</vt:lpstr>
      <vt:lpstr>计算学习理论：概率近似正确 (PAC)</vt:lpstr>
      <vt:lpstr>Ada Boosting：思路描述 </vt:lpstr>
      <vt:lpstr>Ada Boosting：算法描述---数据样本权重初始化</vt:lpstr>
      <vt:lpstr>Ada Boosting：算法描述---第𝒎个弱分类器训练</vt:lpstr>
      <vt:lpstr>Ada Boosting：算法描述---弱分类器组合成强分类器</vt:lpstr>
      <vt:lpstr>Ada Boosting：算法解释</vt:lpstr>
      <vt:lpstr>Ada Boosting：算法解释</vt:lpstr>
      <vt:lpstr>Ada Boosting：算法解释</vt:lpstr>
      <vt:lpstr>Ada Boosting：算法解释</vt:lpstr>
      <vt:lpstr>Ada Boosting：回看霍夫丁不等式</vt:lpstr>
      <vt:lpstr>Ada Boosting：优化目标</vt:lpstr>
      <vt:lpstr>Ada Boosting：算法例子</vt:lpstr>
      <vt:lpstr>回归与分类的区别</vt:lpstr>
      <vt:lpstr>提纲</vt:lpstr>
      <vt:lpstr>支持向量机：VC维与结构风险最小化</vt:lpstr>
      <vt:lpstr>支持向量机：VC维与结构风险最小化</vt:lpstr>
      <vt:lpstr>支持向量机：VC维与结构风险最小化</vt:lpstr>
      <vt:lpstr>支持向量机：VC维与结构风险最小化</vt:lpstr>
      <vt:lpstr>支持向量机：VC维与结构风险最小化</vt:lpstr>
      <vt:lpstr>支持向量机：VC维与结构风险最小化</vt:lpstr>
      <vt:lpstr>支持向量机：VC维与结构风险最小化</vt:lpstr>
      <vt:lpstr>支持向量机：VC维与结构风险最小化</vt:lpstr>
      <vt:lpstr>支持向量机：线性可分支持向量机 </vt:lpstr>
      <vt:lpstr>支持向量机：线性可分支持向量机 </vt:lpstr>
      <vt:lpstr>支持向量机：线性可分支持向量机 </vt:lpstr>
      <vt:lpstr>支持向量机：线性可分支持向量机 </vt:lpstr>
      <vt:lpstr>支持向量机：线性可分支持向量机 </vt:lpstr>
      <vt:lpstr>支持向量机：松弛变量，软间隔与hinge损失函数</vt:lpstr>
      <vt:lpstr>支持向量机：松弛变量，软间隔与hinge损失函数</vt:lpstr>
      <vt:lpstr>支持向量机：松弛变量，软间隔与hinge损失函数</vt:lpstr>
      <vt:lpstr>支持向量机：软间隔支持向量机</vt:lpstr>
      <vt:lpstr>支持向量机：用高维空间映射解决线性不可分</vt:lpstr>
      <vt:lpstr>维数灾难 (The Curse of Dimensionality)</vt:lpstr>
      <vt:lpstr>维数灾难 (The Curse of Dimensionality)</vt:lpstr>
      <vt:lpstr>维数灾难 (The Curse of Dimensionality)</vt:lpstr>
      <vt:lpstr>维数灾难 (The Curse of Dimensionality)</vt:lpstr>
      <vt:lpstr>维数灾难 (The Curse of Dimensionality)</vt:lpstr>
      <vt:lpstr>维数灾难 (The Curse of Dimensionality)</vt:lpstr>
      <vt:lpstr>支持向量机：核函数</vt:lpstr>
      <vt:lpstr>PowerPoint 演示文稿</vt:lpstr>
      <vt:lpstr>提纲</vt:lpstr>
      <vt:lpstr>生成学习模型</vt:lpstr>
      <vt:lpstr>生成学习模型：一个简单的例子</vt:lpstr>
      <vt:lpstr>生成学习模型</vt:lpstr>
      <vt:lpstr>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BING: Binarized Normed Gradients for Objectness Estimation at 300fps</dc:title>
  <dc:creator>MingMing Cheng</dc:creator>
  <cp:lastModifiedBy>拿拿龙</cp:lastModifiedBy>
  <cp:revision>845</cp:revision>
  <dcterms:created xsi:type="dcterms:W3CDTF">2019-08-31T02:02:00Z</dcterms:created>
  <dcterms:modified xsi:type="dcterms:W3CDTF">2022-06-07T04:05:10Z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EADER_334E55B0-647D-440b-865C-3EC943EB4CBC">
    <vt:lpwstr>XGRvY3VtZW50Y2xhc3N7YXJ0aWNsZX0KXHVzZXBhY2thZ2VbdXNlbmFtZXNde2NvbG9yfQpcdXNlcGFja2FnZXthbXNtYXRoLGFtc3N5bWJ9Clx1c2VwYWNrYWdlW3V0Zjhde2lucHV0ZW5jfQpccGFnZXN0eWxle2VtcHR5fQpcYmVnaW57ZG9jdW1lbnR9Cg==</vt:lpwstr>
  </property>
  <property fmtid="{D5CDD505-2E9C-101B-9397-08002B2CF9AE}" pid="3" name="FOOTER_334E55B0-647D-440b-865C-3EC943EB4CBC">
    <vt:lpwstr>XGVuZHtkb2N1bWVudH0K</vt:lpwstr>
  </property>
  <property fmtid="{D5CDD505-2E9C-101B-9397-08002B2CF9AE}" pid="4" name="KSOProductBuildVer">
    <vt:lpwstr>2052-11.1.0.11744</vt:lpwstr>
  </property>
  <property fmtid="{D5CDD505-2E9C-101B-9397-08002B2CF9AE}" pid="5" name="ICV">
    <vt:lpwstr>5F22B17BE4CF45DF8AD8320721E8AFB4</vt:lpwstr>
  </property>
</Properties>
</file>